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B3D740-9479-43AC-AAF0-25D715AFDF37}" type="datetimeFigureOut">
              <a:rPr lang="ar-IQ" smtClean="0"/>
              <a:t>20/12/1441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8FED63A-AEB7-415B-BC7F-3ADC5ABDCA33}" type="slidenum">
              <a:rPr lang="ar-IQ" smtClean="0"/>
              <a:t>‹#›</a:t>
            </a:fld>
            <a:endParaRPr lang="ar-IQ"/>
          </a:p>
        </p:txBody>
      </p:sp>
    </p:spTree>
    <p:extLst>
      <p:ext uri="{BB962C8B-B14F-4D97-AF65-F5344CB8AC3E}">
        <p14:creationId xmlns:p14="http://schemas.microsoft.com/office/powerpoint/2010/main" val="42386885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14D9323C-B725-456A-9D06-8AFDC663931C}" type="slidenum">
              <a:rPr lang="ar-IQ" smtClean="0"/>
              <a:t>13</a:t>
            </a:fld>
            <a:endParaRPr lang="ar-IQ"/>
          </a:p>
        </p:txBody>
      </p:sp>
    </p:spTree>
    <p:extLst>
      <p:ext uri="{BB962C8B-B14F-4D97-AF65-F5344CB8AC3E}">
        <p14:creationId xmlns:p14="http://schemas.microsoft.com/office/powerpoint/2010/main" val="3924759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447801"/>
            <a:ext cx="6619244"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r">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36D7D07-08B8-46A3-B570-B5B0F8A469EA}"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96B96F-8E86-4DAC-B4A2-2D0699BAE7E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6217" y="4800587"/>
            <a:ext cx="6619243" cy="566738"/>
          </a:xfrm>
        </p:spPr>
        <p:txBody>
          <a:bodyPr anchor="b">
            <a:normAutofit/>
          </a:bodyPr>
          <a:lstStyle>
            <a:lvl1pPr algn="r">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866216" y="685800"/>
            <a:ext cx="6619244"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36D7D07-08B8-46A3-B570-B5B0F8A469EA}" type="datetimeFigureOut">
              <a:rPr lang="ar-IQ" smtClean="0"/>
              <a:t>20/12/1441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B96B96F-8E86-4DAC-B4A2-2D0699BAE7E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6216" y="1447800"/>
            <a:ext cx="6619244"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36D7D07-08B8-46A3-B570-B5B0F8A469EA}"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96B96F-8E86-4DAC-B4A2-2D0699BAE7EE}" type="slidenum">
              <a:rPr lang="ar-IQ" smtClean="0"/>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81101" y="1447800"/>
            <a:ext cx="5999486"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447800" y="3771174"/>
            <a:ext cx="5459737"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انقر لتحرير أنماط النص الرئيسي</a:t>
            </a:r>
          </a:p>
        </p:txBody>
      </p:sp>
      <p:sp>
        <p:nvSpPr>
          <p:cNvPr id="10" name="Text Placeholder 3"/>
          <p:cNvSpPr>
            <a:spLocks noGrp="1"/>
          </p:cNvSpPr>
          <p:nvPr>
            <p:ph type="body" sz="half" idx="2"/>
          </p:nvPr>
        </p:nvSpPr>
        <p:spPr>
          <a:xfrm>
            <a:off x="866216" y="4350657"/>
            <a:ext cx="6619244"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36D7D07-08B8-46A3-B570-B5B0F8A469EA}"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96B96F-8E86-4DAC-B4A2-2D0699BAE7EE}" type="slidenum">
              <a:rPr lang="ar-IQ" smtClean="0"/>
              <a:t>‹#›</a:t>
            </a:fld>
            <a:endParaRPr lang="ar-IQ"/>
          </a:p>
        </p:txBody>
      </p:sp>
      <p:sp>
        <p:nvSpPr>
          <p:cNvPr id="12" name="TextBox 11"/>
          <p:cNvSpPr txBox="1"/>
          <p:nvPr/>
        </p:nvSpPr>
        <p:spPr>
          <a:xfrm>
            <a:off x="673721" y="971253"/>
            <a:ext cx="601434"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6997868" y="2613787"/>
            <a:ext cx="601434"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866216" y="3124201"/>
            <a:ext cx="6619245" cy="1653180"/>
          </a:xfrm>
        </p:spPr>
        <p:txBody>
          <a:bodyPr anchor="b"/>
          <a:lstStyle>
            <a:lvl1pPr algn="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r">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36D7D07-08B8-46A3-B570-B5B0F8A469EA}"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96B96F-8E86-4DAC-B4A2-2D0699BAE7EE}" type="slidenum">
              <a:rPr lang="ar-IQ" smtClean="0"/>
              <a:t>‹#›</a:t>
            </a:fld>
            <a:endParaRPr lang="ar-IQ"/>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489347" y="2667000"/>
            <a:ext cx="21955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2904829" y="2667000"/>
            <a:ext cx="2210096"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5343525" y="2667000"/>
            <a:ext cx="219908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36D7D07-08B8-46A3-B570-B5B0F8A469EA}" type="datetimeFigureOut">
              <a:rPr lang="ar-IQ" smtClean="0"/>
              <a:t>20/12/1441</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96B96F-8E86-4DAC-B4A2-2D0699BAE7EE}" type="slidenum">
              <a:rPr lang="ar-IQ" smtClean="0"/>
              <a:t>‹#›</a:t>
            </a:fld>
            <a:endParaRPr lang="ar-IQ"/>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89347" y="4250949"/>
            <a:ext cx="22050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489347" y="2209800"/>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489347" y="4827212"/>
            <a:ext cx="220503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2917031" y="2209800"/>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2916016" y="4827211"/>
            <a:ext cx="2200805"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5343525" y="4250949"/>
            <a:ext cx="219908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5343525" y="2209800"/>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5343432" y="4827209"/>
            <a:ext cx="220199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9" name="Straight Connector 18"/>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36D7D07-08B8-46A3-B570-B5B0F8A469EA}" type="datetimeFigureOut">
              <a:rPr lang="ar-IQ" smtClean="0"/>
              <a:t>20/12/1441</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96B96F-8E86-4DAC-B4A2-2D0699BAE7EE}" type="slidenum">
              <a:rPr lang="ar-IQ" smtClean="0"/>
              <a:t>‹#›</a:t>
            </a:fld>
            <a:endParaRPr lang="ar-IQ"/>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36D7D07-08B8-46A3-B570-B5B0F8A469EA}"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96B96F-8E86-4DAC-B4A2-2D0699BAE7EE}" type="slidenum">
              <a:rPr lang="ar-IQ" smtClean="0"/>
              <a:t>‹#›</a:t>
            </a:fld>
            <a:endParaRPr lang="ar-IQ"/>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430214"/>
            <a:ext cx="131445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36D7D07-08B8-46A3-B570-B5B0F8A469EA}"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96B96F-8E86-4DAC-B4A2-2D0699BAE7E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F36D7D07-08B8-46A3-B570-B5B0F8A469EA}"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96B96F-8E86-4DAC-B4A2-2D0699BAE7E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66217" y="2861734"/>
            <a:ext cx="6619243" cy="1915647"/>
          </a:xfrm>
        </p:spPr>
        <p:txBody>
          <a:bodyPr anchor="b"/>
          <a:lstStyle>
            <a:lvl1pPr algn="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r">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36D7D07-08B8-46A3-B570-B5B0F8A469EA}" type="datetimeFigureOut">
              <a:rPr lang="ar-IQ" smtClean="0"/>
              <a:t>20/12/1441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B96B96F-8E86-4DAC-B4A2-2D0699BAE7EE}"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827485" y="2060576"/>
            <a:ext cx="3297254"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240870" y="2056093"/>
            <a:ext cx="3297256"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36D7D07-08B8-46A3-B570-B5B0F8A469EA}" type="datetimeFigureOut">
              <a:rPr lang="ar-IQ" smtClean="0"/>
              <a:t>20/12/1441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B96B96F-8E86-4DAC-B4A2-2D0699BAE7E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827485" y="2514600"/>
            <a:ext cx="329725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240872" y="1905000"/>
            <a:ext cx="32972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240872" y="2514600"/>
            <a:ext cx="329725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36D7D07-08B8-46A3-B570-B5B0F8A469EA}" type="datetimeFigureOut">
              <a:rPr lang="ar-IQ" smtClean="0"/>
              <a:t>20/12/1441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B96B96F-8E86-4DAC-B4A2-2D0699BAE7E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F36D7D07-08B8-46A3-B570-B5B0F8A469EA}" type="datetimeFigureOut">
              <a:rPr lang="ar-IQ" smtClean="0"/>
              <a:t>20/12/1441</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9B96B96F-8E86-4DAC-B4A2-2D0699BAE7E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36D7D07-08B8-46A3-B570-B5B0F8A469EA}" type="datetimeFigureOut">
              <a:rPr lang="ar-IQ" smtClean="0"/>
              <a:t>20/12/1441</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9B96B96F-8E86-4DAC-B4A2-2D0699BAE7E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6215" y="1447800"/>
            <a:ext cx="2550798" cy="1447800"/>
          </a:xfrm>
        </p:spPr>
        <p:txBody>
          <a:bodyPr anchor="b"/>
          <a:lstStyle>
            <a:lvl1pPr algn="r">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66215" y="3129281"/>
            <a:ext cx="2550797"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F36D7D07-08B8-46A3-B570-B5B0F8A469EA}" type="datetimeFigureOut">
              <a:rPr lang="ar-IQ" smtClean="0"/>
              <a:t>20/12/1441</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9B96B96F-8E86-4DAC-B4A2-2D0699BAE7E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65430" y="1854192"/>
            <a:ext cx="3819680" cy="1574808"/>
          </a:xfrm>
        </p:spPr>
        <p:txBody>
          <a:bodyPr anchor="b">
            <a:normAutofit/>
          </a:bodyPr>
          <a:lstStyle>
            <a:lvl1pPr algn="r">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212160" y="1143000"/>
            <a:ext cx="24003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66216" y="3657600"/>
            <a:ext cx="3813734"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36D7D07-08B8-46A3-B570-B5B0F8A469EA}" type="datetimeFigureOut">
              <a:rPr lang="ar-IQ" smtClean="0"/>
              <a:t>20/12/1441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B96B96F-8E86-4DAC-B4A2-2D0699BAE7E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6"/>
            <a:ext cx="302775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8"/>
            <a:ext cx="1141809" cy="2365453"/>
          </a:xfrm>
          <a:prstGeom prst="rect">
            <a:avLst/>
          </a:prstGeom>
        </p:spPr>
      </p:pic>
      <p:sp>
        <p:nvSpPr>
          <p:cNvPr id="16" name="Oval 15"/>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6096000"/>
            <a:ext cx="745301" cy="762000"/>
          </a:xfrm>
          <a:prstGeom prst="rect">
            <a:avLst/>
          </a:prstGeom>
        </p:spPr>
      </p:pic>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452718"/>
            <a:ext cx="7053542" cy="1400530"/>
          </a:xfrm>
          <a:prstGeom prst="rect">
            <a:avLst/>
          </a:prstGeom>
        </p:spPr>
        <p:txBody>
          <a:bodyPr vert="horz" lIns="91440" tIns="45720" rIns="91440" bIns="45720" rtlCol="0" anchor="t">
            <a:no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27484" y="2052919"/>
            <a:ext cx="6709906" cy="4195481"/>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rot="5400000">
            <a:off x="7492905" y="1828801"/>
            <a:ext cx="990599" cy="228599"/>
          </a:xfrm>
          <a:prstGeom prst="rect">
            <a:avLst/>
          </a:prstGeom>
        </p:spPr>
        <p:txBody>
          <a:bodyPr vert="horz" lIns="91440" tIns="45720" rIns="91440" bIns="45720" rtlCol="0" anchor="t"/>
          <a:lstStyle>
            <a:lvl1pPr algn="r">
              <a:defRPr sz="1100" b="0" i="0">
                <a:solidFill>
                  <a:schemeClr val="tx1">
                    <a:tint val="75000"/>
                    <a:alpha val="60000"/>
                  </a:schemeClr>
                </a:solidFill>
              </a:defRPr>
            </a:lvl1pPr>
          </a:lstStyle>
          <a:p>
            <a:fld id="{F36D7D07-08B8-46A3-B570-B5B0F8A469EA}" type="datetimeFigureOut">
              <a:rPr lang="ar-IQ" smtClean="0"/>
              <a:t>20/12/1441</a:t>
            </a:fld>
            <a:endParaRPr lang="ar-IQ"/>
          </a:p>
        </p:txBody>
      </p:sp>
      <p:sp>
        <p:nvSpPr>
          <p:cNvPr id="5" name="Footer Placeholder 4"/>
          <p:cNvSpPr>
            <a:spLocks noGrp="1"/>
          </p:cNvSpPr>
          <p:nvPr>
            <p:ph type="ftr" sz="quarter" idx="3"/>
          </p:nvPr>
        </p:nvSpPr>
        <p:spPr>
          <a:xfrm rot="5400000">
            <a:off x="6231206" y="3263398"/>
            <a:ext cx="3859795" cy="228601"/>
          </a:xfrm>
          <a:prstGeom prst="rect">
            <a:avLst/>
          </a:prstGeom>
        </p:spPr>
        <p:txBody>
          <a:bodyPr vert="horz" lIns="91440" tIns="45720" rIns="91440" bIns="45720" rtlCol="0" anchor="b"/>
          <a:lstStyle>
            <a:lvl1pPr algn="r">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B96B96F-8E86-4DAC-B4A2-2D0699BAE7EE}"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r"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sz="5400" dirty="0" smtClean="0"/>
              <a:t>شبكات التواصل الاجتماعي</a:t>
            </a:r>
            <a:endParaRPr lang="ar-IQ" sz="5400" dirty="0"/>
          </a:p>
        </p:txBody>
      </p:sp>
      <p:sp>
        <p:nvSpPr>
          <p:cNvPr id="3" name="عنوان فرعي 2"/>
          <p:cNvSpPr>
            <a:spLocks noGrp="1"/>
          </p:cNvSpPr>
          <p:nvPr>
            <p:ph type="subTitle" idx="1"/>
          </p:nvPr>
        </p:nvSpPr>
        <p:spPr/>
        <p:txBody>
          <a:bodyPr/>
          <a:lstStyle/>
          <a:p>
            <a:r>
              <a:rPr lang="ar-IQ" dirty="0" smtClean="0"/>
              <a:t>شبكات المعلومات/ المرحلة الرابعة/ قسم المعلومات والمكتبات/ كلية الآداب/ جامعة البصرة/ د. سلمان جودي داود</a:t>
            </a:r>
            <a:endParaRPr lang="ar-IQ" dirty="0"/>
          </a:p>
        </p:txBody>
      </p:sp>
    </p:spTree>
    <p:custDataLst>
      <p:tags r:id="rId1"/>
    </p:custDataLst>
    <p:extLst>
      <p:ext uri="{BB962C8B-B14F-4D97-AF65-F5344CB8AC3E}">
        <p14:creationId xmlns:p14="http://schemas.microsoft.com/office/powerpoint/2010/main" val="151623743"/>
      </p:ext>
    </p:extLst>
  </p:cSld>
  <p:clrMapOvr>
    <a:masterClrMapping/>
  </p:clrMapOvr>
  <mc:AlternateContent xmlns:mc="http://schemas.openxmlformats.org/markup-compatibility/2006" xmlns:p14="http://schemas.microsoft.com/office/powerpoint/2010/main">
    <mc:Choice Requires="p14">
      <p:transition spd="slow" p14:dur="2000" advTm="13927"/>
    </mc:Choice>
    <mc:Fallback xmlns="">
      <p:transition spd="slow" advTm="1392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z="4400" dirty="0" smtClean="0"/>
              <a:t> اشهر شبكات</a:t>
            </a:r>
            <a:r>
              <a:rPr lang="ar-SA" sz="4400" dirty="0" smtClean="0"/>
              <a:t> </a:t>
            </a:r>
            <a:r>
              <a:rPr lang="ar-SA" sz="4400" dirty="0"/>
              <a:t>التواصل </a:t>
            </a:r>
            <a:r>
              <a:rPr lang="ar-SA" sz="4400" dirty="0" smtClean="0"/>
              <a:t>الاجتماعي</a:t>
            </a:r>
            <a:endParaRPr lang="ar-IQ" dirty="0"/>
          </a:p>
        </p:txBody>
      </p:sp>
      <p:sp>
        <p:nvSpPr>
          <p:cNvPr id="3" name="عنصر نائب للمحتوى 2"/>
          <p:cNvSpPr>
            <a:spLocks noGrp="1"/>
          </p:cNvSpPr>
          <p:nvPr>
            <p:ph idx="1"/>
          </p:nvPr>
        </p:nvSpPr>
        <p:spPr/>
        <p:txBody>
          <a:bodyPr>
            <a:normAutofit/>
          </a:bodyPr>
          <a:lstStyle/>
          <a:p>
            <a:r>
              <a:rPr lang="en-US" sz="3600" dirty="0" smtClean="0"/>
              <a:t>LinkedIn </a:t>
            </a:r>
            <a:r>
              <a:rPr lang="en-US" sz="3600" dirty="0"/>
              <a:t>-</a:t>
            </a:r>
            <a:r>
              <a:rPr lang="ar-SA" sz="3600" dirty="0"/>
              <a:t>-</a:t>
            </a:r>
            <a:r>
              <a:rPr lang="en-US" sz="3600" dirty="0"/>
              <a:t> </a:t>
            </a:r>
            <a:r>
              <a:rPr lang="en-US" sz="3600" dirty="0" smtClean="0"/>
              <a:t>Facebook </a:t>
            </a:r>
            <a:endParaRPr lang="en-US" sz="3600" dirty="0"/>
          </a:p>
          <a:p>
            <a:r>
              <a:rPr lang="ar-SA" sz="3600" dirty="0" smtClean="0"/>
              <a:t>-</a:t>
            </a:r>
            <a:r>
              <a:rPr lang="en-US" sz="3600" dirty="0" smtClean="0"/>
              <a:t> Flickr </a:t>
            </a:r>
            <a:r>
              <a:rPr lang="ar-SA" sz="3600" dirty="0"/>
              <a:t>-</a:t>
            </a:r>
            <a:r>
              <a:rPr lang="en-US" sz="3600" dirty="0"/>
              <a:t> YouTube </a:t>
            </a:r>
          </a:p>
          <a:p>
            <a:r>
              <a:rPr lang="en-US" sz="3600" dirty="0"/>
              <a:t>Google plus</a:t>
            </a:r>
            <a:r>
              <a:rPr lang="ar-SA" sz="3600" dirty="0"/>
              <a:t>-</a:t>
            </a:r>
            <a:r>
              <a:rPr lang="en-US" sz="3600" dirty="0"/>
              <a:t> MySpace</a:t>
            </a:r>
            <a:r>
              <a:rPr lang="ar-SA" sz="3600" dirty="0"/>
              <a:t>-</a:t>
            </a:r>
            <a:r>
              <a:rPr lang="en-US" sz="3600" dirty="0"/>
              <a:t> </a:t>
            </a:r>
            <a:r>
              <a:rPr lang="en-US" sz="3600" dirty="0" smtClean="0"/>
              <a:t>twitter</a:t>
            </a:r>
            <a:endParaRPr lang="ar-IQ" sz="3600" dirty="0" smtClean="0"/>
          </a:p>
          <a:p>
            <a:r>
              <a:rPr lang="ar-IQ" sz="3600" dirty="0"/>
              <a:t> </a:t>
            </a:r>
            <a:r>
              <a:rPr lang="en-US" sz="3600" dirty="0" smtClean="0"/>
              <a:t>researchgate</a:t>
            </a:r>
            <a:r>
              <a:rPr lang="ar-IQ" sz="3600" dirty="0" smtClean="0"/>
              <a:t>- </a:t>
            </a:r>
            <a:r>
              <a:rPr lang="en-US" sz="3600" dirty="0" smtClean="0"/>
              <a:t>Google Scholar</a:t>
            </a:r>
            <a:endParaRPr lang="en-US" sz="3600" dirty="0"/>
          </a:p>
          <a:p>
            <a:pPr marL="0" indent="0">
              <a:buNone/>
            </a:pPr>
            <a:endParaRPr lang="ar-IQ" dirty="0"/>
          </a:p>
        </p:txBody>
      </p:sp>
    </p:spTree>
    <p:custDataLst>
      <p:tags r:id="rId1"/>
    </p:custDataLst>
    <p:extLst>
      <p:ext uri="{BB962C8B-B14F-4D97-AF65-F5344CB8AC3E}">
        <p14:creationId xmlns:p14="http://schemas.microsoft.com/office/powerpoint/2010/main" val="897901847"/>
      </p:ext>
    </p:extLst>
  </p:cSld>
  <p:clrMapOvr>
    <a:masterClrMapping/>
  </p:clrMapOvr>
  <mc:AlternateContent xmlns:mc="http://schemas.openxmlformats.org/markup-compatibility/2006" xmlns:p14="http://schemas.microsoft.com/office/powerpoint/2010/main">
    <mc:Choice Requires="p14">
      <p:transition spd="slow" p14:dur="2000" advTm="58038"/>
    </mc:Choice>
    <mc:Fallback xmlns="">
      <p:transition spd="slow" advTm="580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الفيسبوك</a:t>
            </a:r>
            <a:r>
              <a:rPr lang="ar-IQ" dirty="0" smtClean="0"/>
              <a:t>/ التعريف</a:t>
            </a:r>
            <a:endParaRPr lang="ar-IQ" dirty="0"/>
          </a:p>
        </p:txBody>
      </p:sp>
      <p:sp>
        <p:nvSpPr>
          <p:cNvPr id="3" name="عنصر نائب للمحتوى 2"/>
          <p:cNvSpPr>
            <a:spLocks noGrp="1"/>
          </p:cNvSpPr>
          <p:nvPr>
            <p:ph idx="1"/>
          </p:nvPr>
        </p:nvSpPr>
        <p:spPr/>
        <p:txBody>
          <a:bodyPr/>
          <a:lstStyle/>
          <a:p>
            <a:pPr marL="0" indent="0" algn="just">
              <a:buNone/>
            </a:pPr>
            <a:r>
              <a:rPr lang="ar-DZ" sz="2800" dirty="0" smtClean="0"/>
              <a:t>هو </a:t>
            </a:r>
            <a:r>
              <a:rPr lang="ar-DZ" sz="2800" dirty="0"/>
              <a:t>موقع الكتروني للتواصل الاجتماعي، أي أنه يتيح عبره للأشخاص العاديين و الاعتباريين (كالشركات) أن يبرز نفسه وأن يعزّز مكانته عبر أدوات الموقع للتواصل مع أشخاص آخرين ضمن نطاق ذلك الموقع أو عبر التواصل مع مواقع تواصل أخرى ، و إنشاء روابط تواصل مع الآخرين.</a:t>
            </a:r>
            <a:endParaRPr lang="en-US" sz="2800" dirty="0"/>
          </a:p>
          <a:p>
            <a:pPr marL="0" indent="0">
              <a:buNone/>
            </a:pPr>
            <a:endParaRPr lang="ar-IQ" dirty="0"/>
          </a:p>
        </p:txBody>
      </p:sp>
    </p:spTree>
    <p:custDataLst>
      <p:tags r:id="rId1"/>
    </p:custDataLst>
    <p:extLst>
      <p:ext uri="{BB962C8B-B14F-4D97-AF65-F5344CB8AC3E}">
        <p14:creationId xmlns:p14="http://schemas.microsoft.com/office/powerpoint/2010/main" val="3598310370"/>
      </p:ext>
    </p:extLst>
  </p:cSld>
  <p:clrMapOvr>
    <a:masterClrMapping/>
  </p:clrMapOvr>
  <mc:AlternateContent xmlns:mc="http://schemas.openxmlformats.org/markup-compatibility/2006" xmlns:p14="http://schemas.microsoft.com/office/powerpoint/2010/main">
    <mc:Choice Requires="p14">
      <p:transition spd="slow" p14:dur="2000" advTm="66686"/>
    </mc:Choice>
    <mc:Fallback xmlns="">
      <p:transition spd="slow" advTm="666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الفيسبوك</a:t>
            </a:r>
            <a:r>
              <a:rPr lang="ar-IQ" dirty="0" smtClean="0"/>
              <a:t>/ النشأة والتطور</a:t>
            </a:r>
            <a:endParaRPr lang="ar-IQ" dirty="0"/>
          </a:p>
        </p:txBody>
      </p:sp>
      <p:sp>
        <p:nvSpPr>
          <p:cNvPr id="3" name="عنصر نائب للمحتوى 2"/>
          <p:cNvSpPr>
            <a:spLocks noGrp="1"/>
          </p:cNvSpPr>
          <p:nvPr>
            <p:ph idx="1"/>
          </p:nvPr>
        </p:nvSpPr>
        <p:spPr/>
        <p:txBody>
          <a:bodyPr>
            <a:normAutofit/>
          </a:bodyPr>
          <a:lstStyle/>
          <a:p>
            <a:pPr algn="just"/>
            <a:r>
              <a:rPr lang="ar-DZ" sz="2400" dirty="0" smtClean="0"/>
              <a:t>أسس </a:t>
            </a:r>
            <a:r>
              <a:rPr lang="ar-DZ" sz="2400" dirty="0"/>
              <a:t>هذا الموقع "مارك </a:t>
            </a:r>
            <a:r>
              <a:rPr lang="ar-DZ" sz="2400" dirty="0" smtClean="0"/>
              <a:t>زاكربيرج</a:t>
            </a:r>
            <a:r>
              <a:rPr lang="ar-DZ" sz="2400" dirty="0"/>
              <a:t>" عام 2004 و هو احد طلبة هارفارد – الذي أصبح فيما بعد يعد اصغر ملياردير في العالم – وذلك بغرض التواصل بين الطلبة في هذه الجامعة، و من ثم انتشر استخدامه بين طلبة الجامعات الأخرى في أمريكا و بريطانيا و كندا ، و ليتطور الموقع وخصائصه من مجرد موقع لإبراز الذات والصور الشخصية إلى موقع متخصص بالتواصل ترعاه شركة فيسبوك التي أصبحت تقدر بالمليارات عام 2007 نتيجة لاستدراك 21 مليون مشترك في هذا الموقع ذلك العام ليتحدى أي موقع للتواصل الاجتماعي و يصبح الأول على صعيد العالم، و بلغ عددهم حسب إحصائيات 2011 -800 مليون مشترك.</a:t>
            </a:r>
            <a:endParaRPr lang="en-US" sz="2400" dirty="0"/>
          </a:p>
          <a:p>
            <a:pPr marL="0" indent="0">
              <a:buNone/>
            </a:pPr>
            <a:endParaRPr lang="ar-IQ" dirty="0"/>
          </a:p>
        </p:txBody>
      </p:sp>
    </p:spTree>
    <p:custDataLst>
      <p:tags r:id="rId1"/>
    </p:custDataLst>
    <p:extLst>
      <p:ext uri="{BB962C8B-B14F-4D97-AF65-F5344CB8AC3E}">
        <p14:creationId xmlns:p14="http://schemas.microsoft.com/office/powerpoint/2010/main" val="2604081025"/>
      </p:ext>
    </p:extLst>
  </p:cSld>
  <p:clrMapOvr>
    <a:masterClrMapping/>
  </p:clrMapOvr>
  <mc:AlternateContent xmlns:mc="http://schemas.openxmlformats.org/markup-compatibility/2006" xmlns:p14="http://schemas.microsoft.com/office/powerpoint/2010/main">
    <mc:Choice Requires="p14">
      <p:transition spd="slow" p14:dur="2000" advTm="77244"/>
    </mc:Choice>
    <mc:Fallback xmlns="">
      <p:transition spd="slow" advTm="7724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الفيسبوك</a:t>
            </a:r>
            <a:r>
              <a:rPr lang="ar-IQ" dirty="0"/>
              <a:t>/ النشأة والتطور</a:t>
            </a:r>
          </a:p>
        </p:txBody>
      </p:sp>
      <p:sp>
        <p:nvSpPr>
          <p:cNvPr id="3" name="عنصر نائب للمحتوى 2"/>
          <p:cNvSpPr>
            <a:spLocks noGrp="1"/>
          </p:cNvSpPr>
          <p:nvPr>
            <p:ph idx="1"/>
          </p:nvPr>
        </p:nvSpPr>
        <p:spPr/>
        <p:txBody>
          <a:bodyPr>
            <a:normAutofit/>
          </a:bodyPr>
          <a:lstStyle/>
          <a:p>
            <a:pPr marL="0" indent="0" algn="just">
              <a:buNone/>
            </a:pPr>
            <a:r>
              <a:rPr lang="ar-DZ" sz="2400" dirty="0"/>
              <a:t>و قد تحول الموقع من مجرد مكان لعرض الصور الشخصية و التواصل مع الأصدقاء و العائلة إلى قناة تواصل بين المجتمعات الالكترونية و منبر لعرض الأفكار السياسية و تكوين تجمعات سياسية الكترونية عجزت عنها أعتى الأحزاب الفعلية على الأرض، و كذلك لتصبح قناة تواصل تسويقية أساسية تعتمدها الآلاف من الشركات الكبيرة والصغيرة للتواصل مع </a:t>
            </a:r>
            <a:r>
              <a:rPr lang="ar-DZ" sz="2400" dirty="0" smtClean="0"/>
              <a:t>جمهورها،</a:t>
            </a:r>
            <a:r>
              <a:rPr lang="ar-IQ" sz="2400" dirty="0" smtClean="0"/>
              <a:t> </a:t>
            </a:r>
            <a:r>
              <a:rPr lang="ar-DZ" sz="2400" dirty="0" smtClean="0"/>
              <a:t>و</a:t>
            </a:r>
            <a:r>
              <a:rPr lang="ar-IQ" sz="2400" dirty="0" smtClean="0"/>
              <a:t> </a:t>
            </a:r>
            <a:r>
              <a:rPr lang="ar-DZ" sz="2400" dirty="0" smtClean="0"/>
              <a:t> </a:t>
            </a:r>
            <a:r>
              <a:rPr lang="ar-DZ" sz="2400" dirty="0"/>
              <a:t>كذلك الصحف التي اعتمدت على المجتمعات الالكترونية لنقل أخبارها و الترويج لكتابها و غيرها من وسائل الإعلام، ليتعدى موقع الفيسبوك وظيفته الاجتماعية إلى موقع تواصل متعدد الأغراض، و يتوقع  أن يصل عدد مشتركيه في 2013 إلى قرابة نصف مليار مشترك، و ليصبح مستقبلا  اكبر تجمع الكتروني بشري على وجه الأرض.</a:t>
            </a:r>
            <a:endParaRPr lang="en-US" sz="2400" dirty="0"/>
          </a:p>
          <a:p>
            <a:pPr marL="0" indent="0">
              <a:buNone/>
            </a:pPr>
            <a:endParaRPr lang="ar-IQ" dirty="0"/>
          </a:p>
        </p:txBody>
      </p:sp>
    </p:spTree>
    <p:custDataLst>
      <p:tags r:id="rId1"/>
    </p:custDataLst>
    <p:extLst>
      <p:ext uri="{BB962C8B-B14F-4D97-AF65-F5344CB8AC3E}">
        <p14:creationId xmlns:p14="http://schemas.microsoft.com/office/powerpoint/2010/main" val="781225955"/>
      </p:ext>
    </p:extLst>
  </p:cSld>
  <p:clrMapOvr>
    <a:masterClrMapping/>
  </p:clrMapOvr>
  <mc:AlternateContent xmlns:mc="http://schemas.openxmlformats.org/markup-compatibility/2006" xmlns:p14="http://schemas.microsoft.com/office/powerpoint/2010/main">
    <mc:Choice Requires="p14">
      <p:transition spd="slow" p14:dur="2000" advTm="65958"/>
    </mc:Choice>
    <mc:Fallback xmlns="">
      <p:transition spd="slow" advTm="659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الفيسبوك</a:t>
            </a:r>
            <a:r>
              <a:rPr lang="ar-IQ" dirty="0" smtClean="0"/>
              <a:t>/ المميزات</a:t>
            </a:r>
            <a:endParaRPr lang="ar-IQ" dirty="0"/>
          </a:p>
        </p:txBody>
      </p:sp>
      <p:sp>
        <p:nvSpPr>
          <p:cNvPr id="3" name="عنصر نائب للمحتوى 2"/>
          <p:cNvSpPr>
            <a:spLocks noGrp="1"/>
          </p:cNvSpPr>
          <p:nvPr>
            <p:ph idx="1"/>
          </p:nvPr>
        </p:nvSpPr>
        <p:spPr/>
        <p:txBody>
          <a:bodyPr>
            <a:normAutofit/>
          </a:bodyPr>
          <a:lstStyle/>
          <a:p>
            <a:pPr lvl="0" algn="just"/>
            <a:r>
              <a:rPr lang="ar-DZ" sz="2400" dirty="0" smtClean="0"/>
              <a:t>الملف </a:t>
            </a:r>
            <a:r>
              <a:rPr lang="ar-DZ" sz="2400" dirty="0"/>
              <a:t>الشخصي </a:t>
            </a:r>
            <a:r>
              <a:rPr lang="en-US" sz="2400" dirty="0"/>
              <a:t>« profile »</a:t>
            </a:r>
            <a:r>
              <a:rPr lang="ar-DZ" sz="2400" dirty="0"/>
              <a:t> : فعندما تشترك بالموقع عليك أن تنشئ ملفا شخصيا يحتوي على معلوماتك الشخصية، صورك، أمور مفصلة لك، وكلها معلومات مفيدة من اجل التواصل مع الآخرين، كذلك يوفر معلومات للشركات التي تريد أن نعلن لك سلعها بالتحديد .</a:t>
            </a:r>
            <a:endParaRPr lang="en-US" sz="2400" dirty="0"/>
          </a:p>
          <a:p>
            <a:pPr lvl="0" algn="just"/>
            <a:r>
              <a:rPr lang="ar-DZ" sz="2400" dirty="0"/>
              <a:t>إضافة صديق </a:t>
            </a:r>
            <a:r>
              <a:rPr lang="en-US" sz="2400" dirty="0"/>
              <a:t>« add friend »</a:t>
            </a:r>
            <a:r>
              <a:rPr lang="ar-DZ" sz="2400" dirty="0"/>
              <a:t> : و بها يستطيع المستخدم  إضافة أي صديق و أن يبحث عن أي فرد موجود على شبكة الفيسبوك بواسطة بريده الالكتروني.</a:t>
            </a:r>
            <a:endParaRPr lang="en-US" sz="2400" dirty="0"/>
          </a:p>
          <a:p>
            <a:pPr marL="0" indent="0">
              <a:buNone/>
            </a:pPr>
            <a:endParaRPr lang="ar-IQ" dirty="0"/>
          </a:p>
        </p:txBody>
      </p:sp>
    </p:spTree>
    <p:custDataLst>
      <p:tags r:id="rId1"/>
    </p:custDataLst>
    <p:extLst>
      <p:ext uri="{BB962C8B-B14F-4D97-AF65-F5344CB8AC3E}">
        <p14:creationId xmlns:p14="http://schemas.microsoft.com/office/powerpoint/2010/main" val="1245235710"/>
      </p:ext>
    </p:extLst>
  </p:cSld>
  <p:clrMapOvr>
    <a:masterClrMapping/>
  </p:clrMapOvr>
  <mc:AlternateContent xmlns:mc="http://schemas.openxmlformats.org/markup-compatibility/2006" xmlns:p14="http://schemas.microsoft.com/office/powerpoint/2010/main">
    <mc:Choice Requires="p14">
      <p:transition spd="slow" p14:dur="2000" advTm="74999"/>
    </mc:Choice>
    <mc:Fallback xmlns="">
      <p:transition spd="slow" advTm="749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الفيسبوك</a:t>
            </a:r>
            <a:r>
              <a:rPr lang="ar-IQ" dirty="0"/>
              <a:t>/ المميزات</a:t>
            </a:r>
          </a:p>
        </p:txBody>
      </p:sp>
      <p:sp>
        <p:nvSpPr>
          <p:cNvPr id="3" name="عنصر نائب للمحتوى 2"/>
          <p:cNvSpPr>
            <a:spLocks noGrp="1"/>
          </p:cNvSpPr>
          <p:nvPr>
            <p:ph idx="1"/>
          </p:nvPr>
        </p:nvSpPr>
        <p:spPr/>
        <p:txBody>
          <a:bodyPr>
            <a:normAutofit/>
          </a:bodyPr>
          <a:lstStyle/>
          <a:p>
            <a:pPr lvl="0" algn="just"/>
            <a:r>
              <a:rPr lang="ar-DZ" sz="2400" dirty="0"/>
              <a:t>إنشاء مجموعة </a:t>
            </a:r>
            <a:r>
              <a:rPr lang="en-US" sz="2400" dirty="0"/>
              <a:t>« groups »</a:t>
            </a:r>
            <a:r>
              <a:rPr lang="ar-DZ" sz="2400" dirty="0"/>
              <a:t>: تستطيع من خلال خاصية إنشاء مجموعة الكترونية على الانترنيت أن تنشئ مجتمعا الكترونيا يجتمع حول قضية معينة، سياسية كانت أم اجتماعية ...، و تستطيع جعل الاشتراك بهذه المجموعة حصريا بالعائلة أو الأصدقاء، أو عامة يشترك بها من هو مهتم بموضوعها.</a:t>
            </a:r>
            <a:endParaRPr lang="en-US" sz="2400" dirty="0"/>
          </a:p>
          <a:p>
            <a:pPr lvl="0" algn="just"/>
            <a:r>
              <a:rPr lang="ar-DZ" sz="2400" dirty="0"/>
              <a:t>لوحة الحائط </a:t>
            </a:r>
            <a:r>
              <a:rPr lang="en-US" sz="2400" dirty="0"/>
              <a:t>« wall »</a:t>
            </a:r>
            <a:r>
              <a:rPr lang="ar-DZ" sz="2400" dirty="0"/>
              <a:t> : وهي عبارة عن مساحة مخصصة بصفحة الملف الشخصي لأي مستخدم، بحيث تتيح للأصدقاء إرسال الرسائل المختلفة إلي هذا المستخدم.</a:t>
            </a:r>
            <a:endParaRPr lang="en-US" sz="2400" dirty="0"/>
          </a:p>
          <a:p>
            <a:pPr marL="0" indent="0">
              <a:buNone/>
            </a:pPr>
            <a:endParaRPr lang="ar-IQ" dirty="0"/>
          </a:p>
        </p:txBody>
      </p:sp>
    </p:spTree>
    <p:custDataLst>
      <p:tags r:id="rId1"/>
    </p:custDataLst>
    <p:extLst>
      <p:ext uri="{BB962C8B-B14F-4D97-AF65-F5344CB8AC3E}">
        <p14:creationId xmlns:p14="http://schemas.microsoft.com/office/powerpoint/2010/main" val="3040321482"/>
      </p:ext>
    </p:extLst>
  </p:cSld>
  <p:clrMapOvr>
    <a:masterClrMapping/>
  </p:clrMapOvr>
  <mc:AlternateContent xmlns:mc="http://schemas.openxmlformats.org/markup-compatibility/2006" xmlns:p14="http://schemas.microsoft.com/office/powerpoint/2010/main">
    <mc:Choice Requires="p14">
      <p:transition spd="slow" p14:dur="2000" advTm="65178"/>
    </mc:Choice>
    <mc:Fallback xmlns="">
      <p:transition spd="slow" advTm="651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الفيسبوك</a:t>
            </a:r>
            <a:r>
              <a:rPr lang="ar-IQ" dirty="0"/>
              <a:t>/ المميزات</a:t>
            </a:r>
          </a:p>
        </p:txBody>
      </p:sp>
      <p:sp>
        <p:nvSpPr>
          <p:cNvPr id="3" name="عنصر نائب للمحتوى 2"/>
          <p:cNvSpPr>
            <a:spLocks noGrp="1"/>
          </p:cNvSpPr>
          <p:nvPr>
            <p:ph idx="1"/>
          </p:nvPr>
        </p:nvSpPr>
        <p:spPr/>
        <p:txBody>
          <a:bodyPr>
            <a:normAutofit/>
          </a:bodyPr>
          <a:lstStyle/>
          <a:p>
            <a:pPr lvl="0" algn="just"/>
            <a:r>
              <a:rPr lang="ar-DZ" sz="2400" dirty="0"/>
              <a:t>النكزة </a:t>
            </a:r>
            <a:r>
              <a:rPr lang="en-US" sz="2400" dirty="0"/>
              <a:t>« pokes »</a:t>
            </a:r>
            <a:r>
              <a:rPr lang="ar-DZ" sz="2400" dirty="0"/>
              <a:t>: منها يتاح للمستخدمين إرسال نكزة افتراضية لإثارة انتباه بعضهم إلى بعض و هي عبارة عن إشعار يخطر المستخدم بأن احد الأصدقاء يقوم بالترحيب به.</a:t>
            </a:r>
            <a:endParaRPr lang="en-US" sz="2400" dirty="0"/>
          </a:p>
          <a:p>
            <a:pPr lvl="0" algn="just"/>
            <a:r>
              <a:rPr lang="ar-DZ" sz="2400" dirty="0"/>
              <a:t>الصور </a:t>
            </a:r>
            <a:r>
              <a:rPr lang="en-US" sz="2400" dirty="0"/>
              <a:t>« photos »</a:t>
            </a:r>
            <a:r>
              <a:rPr lang="ar-DZ" sz="2400" dirty="0"/>
              <a:t>: و هي الخاصية التي تمكن المستخدمين من تحميل الألبومات و الصور من الأجهزة الشخصية إلى الموقع و عرضها.</a:t>
            </a:r>
            <a:endParaRPr lang="en-US" sz="2400" dirty="0"/>
          </a:p>
          <a:p>
            <a:pPr lvl="0" algn="just"/>
            <a:r>
              <a:rPr lang="ar-DZ" sz="2400" dirty="0"/>
              <a:t>الحالة </a:t>
            </a:r>
            <a:r>
              <a:rPr lang="en-US" sz="2400" dirty="0"/>
              <a:t>« status » </a:t>
            </a:r>
            <a:r>
              <a:rPr lang="ar-DZ" sz="2400" dirty="0"/>
              <a:t>: التي تتيح للمستخدمين إمكانية إبلاغ أصدقائهم بأماكنهم و ما يقومون به من أعمال في الوقت الحالي.</a:t>
            </a:r>
            <a:endParaRPr lang="en-US" sz="2400" dirty="0"/>
          </a:p>
          <a:p>
            <a:pPr marL="0" indent="0">
              <a:buNone/>
            </a:pPr>
            <a:endParaRPr lang="ar-IQ" dirty="0"/>
          </a:p>
        </p:txBody>
      </p:sp>
    </p:spTree>
    <p:custDataLst>
      <p:tags r:id="rId1"/>
    </p:custDataLst>
    <p:extLst>
      <p:ext uri="{BB962C8B-B14F-4D97-AF65-F5344CB8AC3E}">
        <p14:creationId xmlns:p14="http://schemas.microsoft.com/office/powerpoint/2010/main" val="3388002892"/>
      </p:ext>
    </p:extLst>
  </p:cSld>
  <p:clrMapOvr>
    <a:masterClrMapping/>
  </p:clrMapOvr>
  <mc:AlternateContent xmlns:mc="http://schemas.openxmlformats.org/markup-compatibility/2006" xmlns:p14="http://schemas.microsoft.com/office/powerpoint/2010/main">
    <mc:Choice Requires="p14">
      <p:transition spd="slow" p14:dur="2000" advTm="75502"/>
    </mc:Choice>
    <mc:Fallback xmlns="">
      <p:transition spd="slow" advTm="7550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الفيسبوك</a:t>
            </a:r>
            <a:r>
              <a:rPr lang="ar-IQ" dirty="0"/>
              <a:t>/ المميزات</a:t>
            </a:r>
          </a:p>
        </p:txBody>
      </p:sp>
      <p:sp>
        <p:nvSpPr>
          <p:cNvPr id="3" name="عنصر نائب للمحتوى 2"/>
          <p:cNvSpPr>
            <a:spLocks noGrp="1"/>
          </p:cNvSpPr>
          <p:nvPr>
            <p:ph idx="1"/>
          </p:nvPr>
        </p:nvSpPr>
        <p:spPr/>
        <p:txBody>
          <a:bodyPr>
            <a:normAutofit/>
          </a:bodyPr>
          <a:lstStyle/>
          <a:p>
            <a:pPr lvl="0" algn="just"/>
            <a:r>
              <a:rPr lang="ar-DZ" sz="2400" dirty="0"/>
              <a:t>التغذية الإخبارية </a:t>
            </a:r>
            <a:r>
              <a:rPr lang="en-US" sz="2400" dirty="0"/>
              <a:t>« newsfeed »</a:t>
            </a:r>
            <a:r>
              <a:rPr lang="ar-DZ" sz="2400" dirty="0"/>
              <a:t>: التي تظهر على الصفحة الرئيسية لجميع المستخدمين حيث تقوم بتمييز بعض البيانات مثل التغيرات التي تحدث في الملف الشخصي، وكذلك الأحداث المرتقبة و أعياد الميلاد الخاصة بأصدقاء المستخدم.</a:t>
            </a:r>
            <a:endParaRPr lang="en-US" sz="2400" dirty="0"/>
          </a:p>
          <a:p>
            <a:pPr lvl="0" algn="just"/>
            <a:r>
              <a:rPr lang="ar-DZ" sz="2400" dirty="0"/>
              <a:t>الهدايا </a:t>
            </a:r>
            <a:r>
              <a:rPr lang="en-US" sz="2400" dirty="0"/>
              <a:t>« gifts »</a:t>
            </a:r>
            <a:r>
              <a:rPr lang="ar-DZ" sz="2400" dirty="0"/>
              <a:t>: ميزة تتيح للمستخدمين إرسال هدايا افتراضية إلى أصدقائهم تظهر على الملف الشخصي للمستخدم الذي يقوم باستقبال الهدية.</a:t>
            </a:r>
            <a:endParaRPr lang="en-US" sz="2400" dirty="0"/>
          </a:p>
          <a:p>
            <a:pPr lvl="0" algn="just"/>
            <a:r>
              <a:rPr lang="ar-DZ" sz="2400" dirty="0"/>
              <a:t>السوق</a:t>
            </a:r>
            <a:r>
              <a:rPr lang="en-US" sz="2400" dirty="0"/>
              <a:t> « market place »</a:t>
            </a:r>
            <a:r>
              <a:rPr lang="ar-DZ" sz="2400" dirty="0"/>
              <a:t>: و هو المكان أو الفسحة الافتراضية الذي يتيح للمستخدمين نشر إعلانات مبوبة مجانية.</a:t>
            </a:r>
            <a:endParaRPr lang="en-US" sz="2400" dirty="0"/>
          </a:p>
          <a:p>
            <a:pPr marL="0" indent="0">
              <a:buNone/>
            </a:pPr>
            <a:endParaRPr lang="ar-IQ" dirty="0"/>
          </a:p>
        </p:txBody>
      </p:sp>
    </p:spTree>
    <p:custDataLst>
      <p:tags r:id="rId1"/>
    </p:custDataLst>
    <p:extLst>
      <p:ext uri="{BB962C8B-B14F-4D97-AF65-F5344CB8AC3E}">
        <p14:creationId xmlns:p14="http://schemas.microsoft.com/office/powerpoint/2010/main" val="4276808423"/>
      </p:ext>
    </p:extLst>
  </p:cSld>
  <p:clrMapOvr>
    <a:masterClrMapping/>
  </p:clrMapOvr>
  <mc:AlternateContent xmlns:mc="http://schemas.openxmlformats.org/markup-compatibility/2006" xmlns:p14="http://schemas.microsoft.com/office/powerpoint/2010/main">
    <mc:Choice Requires="p14">
      <p:transition spd="slow" p14:dur="2000" advTm="97729"/>
    </mc:Choice>
    <mc:Fallback xmlns="">
      <p:transition spd="slow" advTm="977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الفيسبوك</a:t>
            </a:r>
            <a:r>
              <a:rPr lang="ar-IQ" dirty="0"/>
              <a:t>/ المميزات</a:t>
            </a:r>
          </a:p>
        </p:txBody>
      </p:sp>
      <p:sp>
        <p:nvSpPr>
          <p:cNvPr id="3" name="عنصر نائب للمحتوى 2"/>
          <p:cNvSpPr>
            <a:spLocks noGrp="1"/>
          </p:cNvSpPr>
          <p:nvPr>
            <p:ph idx="1"/>
          </p:nvPr>
        </p:nvSpPr>
        <p:spPr/>
        <p:txBody>
          <a:bodyPr>
            <a:normAutofit/>
          </a:bodyPr>
          <a:lstStyle/>
          <a:p>
            <a:pPr lvl="0" algn="just"/>
            <a:r>
              <a:rPr lang="ar-DZ" sz="2400" dirty="0"/>
              <a:t>إنشاء صفحة خاصة على موقع </a:t>
            </a:r>
            <a:r>
              <a:rPr lang="en-US" sz="2400" dirty="0"/>
              <a:t>« </a:t>
            </a:r>
            <a:r>
              <a:rPr lang="en-US" sz="2400" dirty="0" smtClean="0"/>
              <a:t>Facebook</a:t>
            </a:r>
            <a:r>
              <a:rPr lang="en-US" sz="2400" dirty="0"/>
              <a:t> » </a:t>
            </a:r>
            <a:r>
              <a:rPr lang="ar-DZ" sz="2400" dirty="0"/>
              <a:t>: و يتيح لك أن تروج لفكرتك أو حزبك أو جريدتك، ويتيح الموقع أدوات لإدارة و تصميم الصفحة، و لكنها ليست أدوات متخصصة كما في المدونات و كذلك يتيح أدوات لترويج الصفحة مع </a:t>
            </a:r>
            <a:r>
              <a:rPr lang="en-US" sz="2400" dirty="0"/>
              <a:t>« </a:t>
            </a:r>
            <a:r>
              <a:rPr lang="en-US" sz="2400" dirty="0" smtClean="0"/>
              <a:t>Facebook </a:t>
            </a:r>
            <a:r>
              <a:rPr lang="en-US" sz="2400" dirty="0"/>
              <a:t>adds » </a:t>
            </a:r>
            <a:r>
              <a:rPr lang="ar-DZ" sz="2400" dirty="0"/>
              <a:t>، والتي تدفع مقابل كل مستخدم يرى هذا الإعلان الموصل على صفحتك في الفيسبوك.</a:t>
            </a:r>
            <a:endParaRPr lang="en-US" sz="2400" dirty="0"/>
          </a:p>
          <a:p>
            <a:pPr lvl="0" algn="just"/>
            <a:r>
              <a:rPr lang="ar-DZ" sz="2400" dirty="0"/>
              <a:t>التعليقات </a:t>
            </a:r>
            <a:r>
              <a:rPr lang="en-US" sz="2400" dirty="0"/>
              <a:t>« </a:t>
            </a:r>
            <a:r>
              <a:rPr lang="en-US" sz="2400" dirty="0" smtClean="0"/>
              <a:t>Facebook </a:t>
            </a:r>
            <a:r>
              <a:rPr lang="en-US" sz="2400" dirty="0"/>
              <a:t>notes »</a:t>
            </a:r>
            <a:r>
              <a:rPr lang="ar-DZ" sz="2400" dirty="0"/>
              <a:t>: </a:t>
            </a:r>
            <a:r>
              <a:rPr lang="ar-DZ" sz="2400" dirty="0" smtClean="0"/>
              <a:t>و</a:t>
            </a:r>
            <a:r>
              <a:rPr lang="ar-IQ" sz="2400" dirty="0" smtClean="0"/>
              <a:t>ه</a:t>
            </a:r>
            <a:r>
              <a:rPr lang="ar-DZ" sz="2400" dirty="0" smtClean="0"/>
              <a:t>ي </a:t>
            </a:r>
            <a:r>
              <a:rPr lang="ar-DZ" sz="2400" dirty="0"/>
              <a:t>سمة متعلقة بالتدوين، تسمح بإضافة العلامات و الصور التي يمكن تضمينها، و تمكن المستخدمين من جلب المدونات من المواقع الأخرى التي تقدم خدمات التدوين.</a:t>
            </a:r>
            <a:r>
              <a:rPr lang="en-US" dirty="0"/>
              <a:t> </a:t>
            </a:r>
          </a:p>
          <a:p>
            <a:pPr marL="0" indent="0">
              <a:buNone/>
            </a:pPr>
            <a:endParaRPr lang="ar-IQ" dirty="0"/>
          </a:p>
        </p:txBody>
      </p:sp>
    </p:spTree>
    <p:custDataLst>
      <p:tags r:id="rId1"/>
    </p:custDataLst>
    <p:extLst>
      <p:ext uri="{BB962C8B-B14F-4D97-AF65-F5344CB8AC3E}">
        <p14:creationId xmlns:p14="http://schemas.microsoft.com/office/powerpoint/2010/main" val="1341643740"/>
      </p:ext>
    </p:extLst>
  </p:cSld>
  <p:clrMapOvr>
    <a:masterClrMapping/>
  </p:clrMapOvr>
  <mc:AlternateContent xmlns:mc="http://schemas.openxmlformats.org/markup-compatibility/2006" xmlns:p14="http://schemas.microsoft.com/office/powerpoint/2010/main">
    <mc:Choice Requires="p14">
      <p:transition spd="slow" p14:dur="2000" advTm="116790"/>
    </mc:Choice>
    <mc:Fallback xmlns="">
      <p:transition spd="slow" advTm="1167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4584" y="452718"/>
            <a:ext cx="7053542" cy="5280538"/>
          </a:xfrm>
        </p:spPr>
        <p:txBody>
          <a:bodyPr/>
          <a:lstStyle/>
          <a:p>
            <a:pPr algn="ctr"/>
            <a:r>
              <a:rPr lang="ar-IQ" sz="8000" dirty="0" smtClean="0"/>
              <a:t>شكرا لكم </a:t>
            </a:r>
            <a:br>
              <a:rPr lang="ar-IQ" sz="8000" dirty="0" smtClean="0"/>
            </a:br>
            <a:r>
              <a:rPr lang="ar-IQ" sz="8000" dirty="0" smtClean="0"/>
              <a:t>ونتمنى لكم السلامة والتوفيق في حياتكم العملية</a:t>
            </a:r>
            <a:endParaRPr lang="ar-IQ" sz="8000" dirty="0"/>
          </a:p>
        </p:txBody>
      </p:sp>
    </p:spTree>
    <p:custDataLst>
      <p:tags r:id="rId1"/>
    </p:custDataLst>
    <p:extLst>
      <p:ext uri="{BB962C8B-B14F-4D97-AF65-F5344CB8AC3E}">
        <p14:creationId xmlns:p14="http://schemas.microsoft.com/office/powerpoint/2010/main" val="2653367870"/>
      </p:ext>
    </p:extLst>
  </p:cSld>
  <p:clrMapOvr>
    <a:masterClrMapping/>
  </p:clrMapOvr>
  <mc:AlternateContent xmlns:mc="http://schemas.openxmlformats.org/markup-compatibility/2006" xmlns:p14="http://schemas.microsoft.com/office/powerpoint/2010/main">
    <mc:Choice Requires="p14">
      <p:transition spd="slow" p14:dur="2000" advTm="21265"/>
    </mc:Choice>
    <mc:Fallback xmlns="">
      <p:transition spd="slow" advTm="212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شبكات</a:t>
            </a:r>
            <a:r>
              <a:rPr lang="ar-SA" dirty="0" smtClean="0"/>
              <a:t> التواصل الاجتماعي</a:t>
            </a:r>
            <a:r>
              <a:rPr lang="ar-IQ" dirty="0" smtClean="0"/>
              <a:t>/ المفهوم</a:t>
            </a:r>
            <a:endParaRPr lang="ar-IQ" dirty="0"/>
          </a:p>
        </p:txBody>
      </p:sp>
      <p:sp>
        <p:nvSpPr>
          <p:cNvPr id="3" name="عنصر نائب للمحتوى 2"/>
          <p:cNvSpPr>
            <a:spLocks noGrp="1"/>
          </p:cNvSpPr>
          <p:nvPr>
            <p:ph idx="1"/>
          </p:nvPr>
        </p:nvSpPr>
        <p:spPr/>
        <p:txBody>
          <a:bodyPr>
            <a:normAutofit/>
          </a:bodyPr>
          <a:lstStyle/>
          <a:p>
            <a:pPr marL="0" indent="0" algn="justLow">
              <a:buNone/>
            </a:pPr>
            <a:r>
              <a:rPr lang="ar-SA" dirty="0" smtClean="0"/>
              <a:t>مواقع </a:t>
            </a:r>
            <a:r>
              <a:rPr lang="ar-SA" dirty="0"/>
              <a:t>التواصل الاجتماعي هي نقاط تجمع الكثير من الأفراد حول العالم في شبكه واحد وتنشا بينهم علاقات</a:t>
            </a:r>
            <a:r>
              <a:rPr lang="ar-SA" b="1" dirty="0"/>
              <a:t> </a:t>
            </a:r>
            <a:r>
              <a:rPr lang="ar-SA" dirty="0"/>
              <a:t>مختلفة بحسب اهتماماتهم وقد ظهرت في الأعوام القليلة الماضية مواقع تواصل اجتماعي كثيرة فكل شخص</a:t>
            </a:r>
            <a:r>
              <a:rPr lang="ar-SA" b="1" dirty="0"/>
              <a:t> </a:t>
            </a:r>
            <a:r>
              <a:rPr lang="ar-SA" dirty="0"/>
              <a:t>يستخدم ما يناسبه من مواقع ونرى ان البعض يستخدم أكثر من موقع ونجد ان هناك العديد من التعريفات لمواقع التواصل الاجتماعي </a:t>
            </a:r>
            <a:r>
              <a:rPr lang="en-US" dirty="0"/>
              <a:t>:</a:t>
            </a:r>
            <a:r>
              <a:rPr lang="en-US" b="1" dirty="0"/>
              <a:t> </a:t>
            </a:r>
            <a:r>
              <a:rPr lang="ar-SA" dirty="0"/>
              <a:t>عرف قاموس</a:t>
            </a:r>
            <a:r>
              <a:rPr lang="en-US" dirty="0"/>
              <a:t> ODLIS </a:t>
            </a:r>
            <a:r>
              <a:rPr lang="ar-SA" dirty="0"/>
              <a:t>مواقع التواصل الاجتماعي "هي خدمة إلكترونيه تستند إلى الويب مصممة للسماح</a:t>
            </a:r>
            <a:r>
              <a:rPr lang="ar-SA" b="1" dirty="0"/>
              <a:t> </a:t>
            </a:r>
            <a:r>
              <a:rPr lang="ar-SA" dirty="0"/>
              <a:t>للمستخدمين بإنشاء صفحة شخصيه او مؤسسيه او للاتصال بأفراد آخرين بهدف التواصل والتعاون وتبادل المعلومات وهي تسمح للأعضاء المسجلين فقط بمشاهدة صفحات أشخاص آخرين منها الأصدقاء او</a:t>
            </a:r>
            <a:r>
              <a:rPr lang="ar-SA" b="1" dirty="0"/>
              <a:t>  </a:t>
            </a:r>
            <a:r>
              <a:rPr lang="ar-SA" dirty="0"/>
              <a:t>مجموعات معينه من مستخدمي الخدمة ومنها الفيسبوك</a:t>
            </a:r>
            <a:r>
              <a:rPr lang="ar-SA" dirty="0" smtClean="0"/>
              <a:t>,</a:t>
            </a:r>
            <a:r>
              <a:rPr lang="ar-IQ" dirty="0" smtClean="0"/>
              <a:t> </a:t>
            </a:r>
            <a:r>
              <a:rPr lang="ar-SA" dirty="0" smtClean="0"/>
              <a:t>تويتر,</a:t>
            </a:r>
            <a:r>
              <a:rPr lang="ar-IQ" dirty="0" smtClean="0"/>
              <a:t> </a:t>
            </a:r>
            <a:r>
              <a:rPr lang="ar-SA" dirty="0" smtClean="0"/>
              <a:t>ماي </a:t>
            </a:r>
            <a:r>
              <a:rPr lang="ar-SA" dirty="0"/>
              <a:t>سبيس</a:t>
            </a:r>
            <a:r>
              <a:rPr lang="ar-SA" dirty="0" smtClean="0"/>
              <a:t>,</a:t>
            </a:r>
            <a:r>
              <a:rPr lang="ar-IQ" dirty="0" smtClean="0"/>
              <a:t> </a:t>
            </a:r>
            <a:r>
              <a:rPr lang="ar-SA" dirty="0" smtClean="0"/>
              <a:t>يوتيوب,</a:t>
            </a:r>
            <a:r>
              <a:rPr lang="ar-IQ" dirty="0" smtClean="0"/>
              <a:t> </a:t>
            </a:r>
            <a:r>
              <a:rPr lang="ar-SA" dirty="0" smtClean="0"/>
              <a:t>جوجل </a:t>
            </a:r>
            <a:r>
              <a:rPr lang="ar-SA" dirty="0"/>
              <a:t>بلس".) </a:t>
            </a:r>
            <a:endParaRPr lang="en-US" dirty="0"/>
          </a:p>
          <a:p>
            <a:pPr marL="0" indent="0">
              <a:buNone/>
            </a:pPr>
            <a:endParaRPr lang="ar-IQ" b="1" dirty="0"/>
          </a:p>
        </p:txBody>
      </p:sp>
    </p:spTree>
    <p:custDataLst>
      <p:tags r:id="rId1"/>
    </p:custDataLst>
    <p:extLst>
      <p:ext uri="{BB962C8B-B14F-4D97-AF65-F5344CB8AC3E}">
        <p14:creationId xmlns:p14="http://schemas.microsoft.com/office/powerpoint/2010/main" val="4176561762"/>
      </p:ext>
    </p:extLst>
  </p:cSld>
  <p:clrMapOvr>
    <a:masterClrMapping/>
  </p:clrMapOvr>
  <mc:AlternateContent xmlns:mc="http://schemas.openxmlformats.org/markup-compatibility/2006" xmlns:p14="http://schemas.microsoft.com/office/powerpoint/2010/main">
    <mc:Choice Requires="p14">
      <p:transition spd="slow" p14:dur="2000" advTm="112241"/>
    </mc:Choice>
    <mc:Fallback xmlns="">
      <p:transition spd="slow" advTm="1122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شبكات</a:t>
            </a:r>
            <a:r>
              <a:rPr lang="ar-SA" dirty="0"/>
              <a:t> التواصل الاجتماعي</a:t>
            </a:r>
            <a:r>
              <a:rPr lang="ar-IQ" dirty="0"/>
              <a:t>/ المفهوم</a:t>
            </a:r>
          </a:p>
        </p:txBody>
      </p:sp>
      <p:sp>
        <p:nvSpPr>
          <p:cNvPr id="3" name="عنصر نائب للمحتوى 2"/>
          <p:cNvSpPr>
            <a:spLocks noGrp="1"/>
          </p:cNvSpPr>
          <p:nvPr>
            <p:ph idx="1"/>
          </p:nvPr>
        </p:nvSpPr>
        <p:spPr/>
        <p:txBody>
          <a:bodyPr/>
          <a:lstStyle/>
          <a:p>
            <a:pPr marL="0" indent="0">
              <a:buNone/>
            </a:pPr>
            <a:r>
              <a:rPr lang="ar-SA" sz="2800" dirty="0"/>
              <a:t>تعريف</a:t>
            </a:r>
            <a:r>
              <a:rPr lang="ar-SA" sz="2800" b="1" dirty="0"/>
              <a:t> </a:t>
            </a:r>
            <a:r>
              <a:rPr lang="ar-SA" sz="2800" dirty="0" smtClean="0"/>
              <a:t>آخر</a:t>
            </a:r>
            <a:r>
              <a:rPr lang="ar-IQ" sz="2800" dirty="0" smtClean="0"/>
              <a:t>  «</a:t>
            </a:r>
            <a:r>
              <a:rPr lang="ar-SA" sz="2800" dirty="0" smtClean="0"/>
              <a:t>هي </a:t>
            </a:r>
            <a:r>
              <a:rPr lang="ar-SA" sz="2800" dirty="0"/>
              <a:t>مجتمعات على الخط المباشر تقوم بدعم الاتصال بين الأفراد عن طريق شبكات من الأصدقاء</a:t>
            </a:r>
            <a:r>
              <a:rPr lang="ar-SA" sz="2800" b="1" dirty="0"/>
              <a:t> </a:t>
            </a:r>
            <a:r>
              <a:rPr lang="ar-SA" sz="2800" dirty="0"/>
              <a:t>الموثوق فيهم وهي تتيح مكانا لتجمع الأفراد على الانترنت وأقامه عالقات جديدة والتعرف على أفراد جدد في</a:t>
            </a:r>
            <a:r>
              <a:rPr lang="ar-SA" sz="2800" b="1" dirty="0"/>
              <a:t> </a:t>
            </a:r>
            <a:r>
              <a:rPr lang="ar-SA" sz="2800" dirty="0"/>
              <a:t>نفس تخصصهم او عملهم</a:t>
            </a:r>
            <a:r>
              <a:rPr lang="ar-SA" sz="2800" dirty="0" smtClean="0"/>
              <a:t>.</a:t>
            </a:r>
            <a:r>
              <a:rPr lang="ar-IQ" sz="2800" dirty="0" smtClean="0"/>
              <a:t>»</a:t>
            </a:r>
            <a:endParaRPr lang="en-US" sz="2800" dirty="0"/>
          </a:p>
          <a:p>
            <a:pPr marL="0" indent="0">
              <a:buNone/>
            </a:pPr>
            <a:endParaRPr lang="ar-IQ" dirty="0"/>
          </a:p>
        </p:txBody>
      </p:sp>
    </p:spTree>
    <p:custDataLst>
      <p:tags r:id="rId1"/>
    </p:custDataLst>
    <p:extLst>
      <p:ext uri="{BB962C8B-B14F-4D97-AF65-F5344CB8AC3E}">
        <p14:creationId xmlns:p14="http://schemas.microsoft.com/office/powerpoint/2010/main" val="3599916400"/>
      </p:ext>
    </p:extLst>
  </p:cSld>
  <p:clrMapOvr>
    <a:masterClrMapping/>
  </p:clrMapOvr>
  <mc:AlternateContent xmlns:mc="http://schemas.openxmlformats.org/markup-compatibility/2006" xmlns:p14="http://schemas.microsoft.com/office/powerpoint/2010/main">
    <mc:Choice Requires="p14">
      <p:transition spd="slow" p14:dur="2000" advTm="27899"/>
    </mc:Choice>
    <mc:Fallback xmlns="">
      <p:transition spd="slow" advTm="278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شبكات</a:t>
            </a:r>
            <a:r>
              <a:rPr lang="ar-SA" dirty="0"/>
              <a:t> التواصل الاجتماعي</a:t>
            </a:r>
            <a:r>
              <a:rPr lang="ar-IQ" dirty="0"/>
              <a:t>/ </a:t>
            </a:r>
            <a:r>
              <a:rPr lang="ar-IQ" dirty="0" smtClean="0"/>
              <a:t>الأنواع</a:t>
            </a:r>
            <a:endParaRPr lang="ar-IQ" dirty="0"/>
          </a:p>
        </p:txBody>
      </p:sp>
      <p:sp>
        <p:nvSpPr>
          <p:cNvPr id="3" name="عنصر نائب للمحتوى 2"/>
          <p:cNvSpPr>
            <a:spLocks noGrp="1"/>
          </p:cNvSpPr>
          <p:nvPr>
            <p:ph idx="1"/>
          </p:nvPr>
        </p:nvSpPr>
        <p:spPr/>
        <p:txBody>
          <a:bodyPr/>
          <a:lstStyle/>
          <a:p>
            <a:pPr marL="0" indent="0" algn="just">
              <a:buNone/>
            </a:pPr>
            <a:r>
              <a:rPr lang="ar-SA" sz="2800" dirty="0" smtClean="0"/>
              <a:t>لمواقع </a:t>
            </a:r>
            <a:r>
              <a:rPr lang="ar-SA" sz="2800" dirty="0"/>
              <a:t>التواصل الاجتماعي العديد من الأنواع وذلك بحسب اختلاف فكرة من أنشئها فهي لا تختلف من وجهة</a:t>
            </a:r>
            <a:r>
              <a:rPr lang="ar-SA" sz="2800" b="1" dirty="0"/>
              <a:t> </a:t>
            </a:r>
            <a:r>
              <a:rPr lang="ar-SA" sz="2800" dirty="0"/>
              <a:t>واحده هناك العديد من أوجه الاختلاف:</a:t>
            </a:r>
            <a:endParaRPr lang="en-US" sz="2800" dirty="0"/>
          </a:p>
          <a:p>
            <a:pPr marL="0" indent="0" algn="just">
              <a:buNone/>
            </a:pPr>
            <a:r>
              <a:rPr lang="ar-SA" sz="2800" dirty="0" smtClean="0"/>
              <a:t>1- وفقا </a:t>
            </a:r>
            <a:r>
              <a:rPr lang="ar-SA" sz="2800" dirty="0"/>
              <a:t>للغة</a:t>
            </a:r>
            <a:r>
              <a:rPr lang="en-US" sz="2800" dirty="0"/>
              <a:t>:</a:t>
            </a:r>
          </a:p>
          <a:p>
            <a:pPr marL="0" indent="0" algn="just">
              <a:buNone/>
            </a:pPr>
            <a:r>
              <a:rPr lang="ar-SA" sz="2800" dirty="0"/>
              <a:t>قسمت مواقع التواصل الاجتماعي إلى نوعين أ- تدعم لغات مختلفة بالإضافة إلى اللغة العربية مثل الفيسبوك</a:t>
            </a:r>
            <a:r>
              <a:rPr lang="ar-SA" sz="2800" b="1" dirty="0"/>
              <a:t> </a:t>
            </a:r>
            <a:r>
              <a:rPr lang="ar-SA" sz="2800" dirty="0"/>
              <a:t>ب- لا يدعم اللغة العربية ولكن يدعم لغات أخرى مثل ماي سبيس</a:t>
            </a:r>
            <a:r>
              <a:rPr lang="en-US" sz="2800" dirty="0"/>
              <a:t>.</a:t>
            </a:r>
          </a:p>
          <a:p>
            <a:pPr marL="0" indent="0">
              <a:buNone/>
            </a:pPr>
            <a:endParaRPr lang="ar-IQ" dirty="0"/>
          </a:p>
        </p:txBody>
      </p:sp>
    </p:spTree>
    <p:custDataLst>
      <p:tags r:id="rId1"/>
    </p:custDataLst>
    <p:extLst>
      <p:ext uri="{BB962C8B-B14F-4D97-AF65-F5344CB8AC3E}">
        <p14:creationId xmlns:p14="http://schemas.microsoft.com/office/powerpoint/2010/main" val="880251609"/>
      </p:ext>
    </p:extLst>
  </p:cSld>
  <p:clrMapOvr>
    <a:masterClrMapping/>
  </p:clrMapOvr>
  <mc:AlternateContent xmlns:mc="http://schemas.openxmlformats.org/markup-compatibility/2006" xmlns:p14="http://schemas.microsoft.com/office/powerpoint/2010/main">
    <mc:Choice Requires="p14">
      <p:transition spd="slow" p14:dur="2000" advTm="42199"/>
    </mc:Choice>
    <mc:Fallback xmlns="">
      <p:transition spd="slow" advTm="4219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شبكات</a:t>
            </a:r>
            <a:r>
              <a:rPr lang="ar-SA" dirty="0"/>
              <a:t> التواصل الاجتماعي</a:t>
            </a:r>
            <a:r>
              <a:rPr lang="ar-IQ" dirty="0"/>
              <a:t>/ </a:t>
            </a:r>
            <a:r>
              <a:rPr lang="ar-IQ" dirty="0" smtClean="0"/>
              <a:t>الأنواع</a:t>
            </a:r>
            <a:endParaRPr lang="ar-IQ" dirty="0"/>
          </a:p>
        </p:txBody>
      </p:sp>
      <p:sp>
        <p:nvSpPr>
          <p:cNvPr id="3" name="عنصر نائب للمحتوى 2"/>
          <p:cNvSpPr>
            <a:spLocks noGrp="1"/>
          </p:cNvSpPr>
          <p:nvPr>
            <p:ph idx="1"/>
          </p:nvPr>
        </p:nvSpPr>
        <p:spPr/>
        <p:txBody>
          <a:bodyPr>
            <a:normAutofit/>
          </a:bodyPr>
          <a:lstStyle/>
          <a:p>
            <a:pPr algn="just"/>
            <a:r>
              <a:rPr lang="ar-SA" sz="2400" b="1" dirty="0"/>
              <a:t>2- </a:t>
            </a:r>
            <a:r>
              <a:rPr lang="ar-SA" sz="2400" dirty="0"/>
              <a:t>وفقا للتكلفة</a:t>
            </a:r>
            <a:r>
              <a:rPr lang="en-US" sz="2400" dirty="0"/>
              <a:t>:</a:t>
            </a:r>
          </a:p>
          <a:p>
            <a:pPr marL="0" indent="0" algn="just">
              <a:buNone/>
            </a:pPr>
            <a:r>
              <a:rPr lang="ar-SA" sz="2400" dirty="0"/>
              <a:t>من حي التكلفة فإننا نجد ان كافة مواقع التواصل الاجتماعي الشهيرة قسمت إلى نوعين أ- مجاني :ويمكن</a:t>
            </a:r>
            <a:r>
              <a:rPr lang="ar-SA" sz="2400" b="1" dirty="0"/>
              <a:t> </a:t>
            </a:r>
            <a:r>
              <a:rPr lang="ar-SA" sz="2400" dirty="0"/>
              <a:t>استخدامها والاشتراك فيها دون مقابل مادي ب- غير مجاني: ويتطلب لاستخدامها دفع مبالغ مادية وخاصة</a:t>
            </a:r>
            <a:r>
              <a:rPr lang="ar-SA" sz="2400" b="1" dirty="0"/>
              <a:t> </a:t>
            </a:r>
            <a:r>
              <a:rPr lang="ar-SA" sz="2400" dirty="0"/>
              <a:t>عند رغبة المستخدم بالسماح له بمساحة اكبر ولكن المساحات الصغيرة يمكن استخدامها دون دفع مبلغ مجاني مثل فليكر</a:t>
            </a:r>
            <a:r>
              <a:rPr lang="en-US" sz="2400" dirty="0"/>
              <a:t>.</a:t>
            </a:r>
          </a:p>
          <a:p>
            <a:pPr marL="0" indent="0" algn="just">
              <a:buNone/>
            </a:pPr>
            <a:r>
              <a:rPr lang="ar-SA" sz="2400" dirty="0" smtClean="0"/>
              <a:t>3- </a:t>
            </a:r>
            <a:r>
              <a:rPr lang="ar-SA" sz="2400" dirty="0"/>
              <a:t>وفقا للتخصص</a:t>
            </a:r>
            <a:r>
              <a:rPr lang="ar-SA" sz="2400" b="1" dirty="0"/>
              <a:t>:</a:t>
            </a:r>
            <a:endParaRPr lang="en-US" sz="2400" dirty="0"/>
          </a:p>
          <a:p>
            <a:pPr marL="0" indent="0" algn="just">
              <a:buNone/>
            </a:pPr>
            <a:r>
              <a:rPr lang="ar-SA" sz="2400" dirty="0"/>
              <a:t>تم تقسيم مواقع التواصل الاجتماعي إلى نوعين أ- عامة مثل فيسبوك و تويتر جوجل بلس, ماي سبيس ب</a:t>
            </a:r>
            <a:r>
              <a:rPr lang="en-US" sz="2400" dirty="0"/>
              <a:t>-</a:t>
            </a:r>
            <a:r>
              <a:rPr lang="en-US" sz="2400" b="1" dirty="0"/>
              <a:t> </a:t>
            </a:r>
            <a:r>
              <a:rPr lang="ar-SA" sz="2400" dirty="0"/>
              <a:t>متخصصة والتي تجمع أفراد من هوايات معينه او تخصص معين مثل</a:t>
            </a:r>
            <a:r>
              <a:rPr lang="en-US" sz="2400" dirty="0"/>
              <a:t> liked in.</a:t>
            </a:r>
          </a:p>
          <a:p>
            <a:pPr marL="0" indent="0">
              <a:buNone/>
            </a:pPr>
            <a:endParaRPr lang="ar-IQ" dirty="0"/>
          </a:p>
        </p:txBody>
      </p:sp>
    </p:spTree>
    <p:custDataLst>
      <p:tags r:id="rId1"/>
    </p:custDataLst>
    <p:extLst>
      <p:ext uri="{BB962C8B-B14F-4D97-AF65-F5344CB8AC3E}">
        <p14:creationId xmlns:p14="http://schemas.microsoft.com/office/powerpoint/2010/main" val="2555279232"/>
      </p:ext>
    </p:extLst>
  </p:cSld>
  <p:clrMapOvr>
    <a:masterClrMapping/>
  </p:clrMapOvr>
  <mc:AlternateContent xmlns:mc="http://schemas.openxmlformats.org/markup-compatibility/2006" xmlns:p14="http://schemas.microsoft.com/office/powerpoint/2010/main">
    <mc:Choice Requires="p14">
      <p:transition spd="slow" p14:dur="2000" advTm="59001"/>
    </mc:Choice>
    <mc:Fallback xmlns="">
      <p:transition spd="slow" advTm="5900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شبكات</a:t>
            </a:r>
            <a:r>
              <a:rPr lang="ar-SA" dirty="0"/>
              <a:t> التواصل الاجتماعي</a:t>
            </a:r>
            <a:r>
              <a:rPr lang="ar-IQ" dirty="0"/>
              <a:t>/ </a:t>
            </a:r>
            <a:r>
              <a:rPr lang="ar-IQ" dirty="0" smtClean="0"/>
              <a:t>الأنواع</a:t>
            </a:r>
            <a:endParaRPr lang="ar-IQ" dirty="0"/>
          </a:p>
        </p:txBody>
      </p:sp>
      <p:sp>
        <p:nvSpPr>
          <p:cNvPr id="3" name="عنصر نائب للمحتوى 2"/>
          <p:cNvSpPr>
            <a:spLocks noGrp="1"/>
          </p:cNvSpPr>
          <p:nvPr>
            <p:ph idx="1"/>
          </p:nvPr>
        </p:nvSpPr>
        <p:spPr/>
        <p:txBody>
          <a:bodyPr>
            <a:normAutofit/>
          </a:bodyPr>
          <a:lstStyle/>
          <a:p>
            <a:r>
              <a:rPr lang="ar-SA" sz="2400" b="1" dirty="0" smtClean="0"/>
              <a:t>4- </a:t>
            </a:r>
            <a:r>
              <a:rPr lang="en-US" sz="2400" dirty="0" smtClean="0"/>
              <a:t>-</a:t>
            </a:r>
            <a:r>
              <a:rPr lang="ar-SA" sz="2400" dirty="0" smtClean="0"/>
              <a:t>وفقا للمحتوى</a:t>
            </a:r>
            <a:r>
              <a:rPr lang="en-US" sz="2400" dirty="0" smtClean="0"/>
              <a:t>:</a:t>
            </a:r>
          </a:p>
          <a:p>
            <a:pPr marL="0" indent="0">
              <a:buNone/>
            </a:pPr>
            <a:r>
              <a:rPr lang="ar-SA" sz="2400" dirty="0" smtClean="0"/>
              <a:t>وقسمت إلى اربع أقسام فبعضها خاص بـ</a:t>
            </a:r>
            <a:endParaRPr lang="en-US" sz="2400" dirty="0" smtClean="0"/>
          </a:p>
          <a:p>
            <a:pPr marL="0" indent="0">
              <a:buNone/>
            </a:pPr>
            <a:r>
              <a:rPr lang="ar-SA" sz="2400" dirty="0" smtClean="0"/>
              <a:t>أ-الصور ويتميز بوجود الصور فقط مثل فليكر</a:t>
            </a:r>
            <a:r>
              <a:rPr lang="en-US" sz="2400" dirty="0" smtClean="0"/>
              <a:t>.</a:t>
            </a:r>
          </a:p>
          <a:p>
            <a:pPr marL="0" indent="0">
              <a:buNone/>
            </a:pPr>
            <a:r>
              <a:rPr lang="ar-SA" sz="2400" dirty="0" smtClean="0"/>
              <a:t>ب- نصوص :ويتميز بتراسل النصوص وهي الصفة الغالبة عليه مثل تويتر</a:t>
            </a:r>
            <a:r>
              <a:rPr lang="en-US" sz="2400" dirty="0" smtClean="0"/>
              <a:t>.</a:t>
            </a:r>
          </a:p>
          <a:p>
            <a:pPr marL="0" indent="0">
              <a:buNone/>
            </a:pPr>
            <a:r>
              <a:rPr lang="ar-SA" sz="2400" dirty="0" smtClean="0"/>
              <a:t>جـ-فيديو :والذي يتميز بان محتواه الرئيسي هو الفيديو مثل يوتيوب</a:t>
            </a:r>
            <a:r>
              <a:rPr lang="ar-SA" sz="2400" b="1" dirty="0" smtClean="0"/>
              <a:t>.</a:t>
            </a:r>
            <a:endParaRPr lang="en-US" sz="2400" dirty="0" smtClean="0"/>
          </a:p>
          <a:p>
            <a:pPr marL="0" indent="0">
              <a:buNone/>
            </a:pPr>
            <a:r>
              <a:rPr lang="ar-SA" sz="2400" dirty="0" smtClean="0"/>
              <a:t>د- عام يجمع بين الصوت والصورة والفيديو والنصوص مثل الفيسبوك وماي سبيس و جوجل بلس</a:t>
            </a:r>
            <a:r>
              <a:rPr lang="en-US" sz="2400" dirty="0" smtClean="0"/>
              <a:t>.</a:t>
            </a:r>
          </a:p>
          <a:p>
            <a:pPr marL="0" indent="0">
              <a:buNone/>
            </a:pPr>
            <a:endParaRPr lang="ar-IQ" dirty="0"/>
          </a:p>
        </p:txBody>
      </p:sp>
    </p:spTree>
    <p:custDataLst>
      <p:tags r:id="rId1"/>
    </p:custDataLst>
    <p:extLst>
      <p:ext uri="{BB962C8B-B14F-4D97-AF65-F5344CB8AC3E}">
        <p14:creationId xmlns:p14="http://schemas.microsoft.com/office/powerpoint/2010/main" val="2064323827"/>
      </p:ext>
    </p:extLst>
  </p:cSld>
  <p:clrMapOvr>
    <a:masterClrMapping/>
  </p:clrMapOvr>
  <mc:AlternateContent xmlns:mc="http://schemas.openxmlformats.org/markup-compatibility/2006" xmlns:p14="http://schemas.microsoft.com/office/powerpoint/2010/main">
    <mc:Choice Requires="p14">
      <p:transition spd="slow" p14:dur="2000" advTm="53748"/>
    </mc:Choice>
    <mc:Fallback xmlns="">
      <p:transition spd="slow" advTm="537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شبكات</a:t>
            </a:r>
            <a:r>
              <a:rPr lang="ar-SA" dirty="0"/>
              <a:t> التواصل الاجتماعي</a:t>
            </a:r>
            <a:r>
              <a:rPr lang="ar-IQ" dirty="0"/>
              <a:t>/ </a:t>
            </a:r>
            <a:r>
              <a:rPr lang="ar-IQ" dirty="0" smtClean="0"/>
              <a:t>الأنواع</a:t>
            </a:r>
            <a:endParaRPr lang="ar-IQ" dirty="0"/>
          </a:p>
        </p:txBody>
      </p:sp>
      <p:sp>
        <p:nvSpPr>
          <p:cNvPr id="3" name="عنصر نائب للمحتوى 2"/>
          <p:cNvSpPr>
            <a:spLocks noGrp="1"/>
          </p:cNvSpPr>
          <p:nvPr>
            <p:ph idx="1"/>
          </p:nvPr>
        </p:nvSpPr>
        <p:spPr/>
        <p:txBody>
          <a:bodyPr>
            <a:normAutofit lnSpcReduction="10000"/>
          </a:bodyPr>
          <a:lstStyle/>
          <a:p>
            <a:pPr marL="0" indent="0">
              <a:buNone/>
            </a:pPr>
            <a:r>
              <a:rPr lang="ar-SA" sz="2400" dirty="0" smtClean="0"/>
              <a:t>5-</a:t>
            </a:r>
            <a:r>
              <a:rPr lang="ar-SA" sz="2400" b="1" dirty="0" smtClean="0"/>
              <a:t> </a:t>
            </a:r>
            <a:r>
              <a:rPr lang="ar-SA" sz="2400" dirty="0"/>
              <a:t>وفقا لحجم النص</a:t>
            </a:r>
            <a:r>
              <a:rPr lang="en-US" sz="2400" dirty="0"/>
              <a:t>:</a:t>
            </a:r>
          </a:p>
          <a:p>
            <a:pPr marL="0" indent="0" algn="just">
              <a:buNone/>
            </a:pPr>
            <a:r>
              <a:rPr lang="ar-SA" sz="2400" dirty="0"/>
              <a:t>أ- محدد حجم النص: بحيث لا يمكن كتابه النص إلا بعدد حروف محدودة مثل تويتر فهو يسمح ب 140 حرف فقط</a:t>
            </a:r>
            <a:r>
              <a:rPr lang="en-US" sz="2400" dirty="0"/>
              <a:t>.</a:t>
            </a:r>
          </a:p>
          <a:p>
            <a:pPr marL="0" indent="0" algn="just">
              <a:buNone/>
            </a:pPr>
            <a:r>
              <a:rPr lang="ar-SA" sz="2400" dirty="0"/>
              <a:t>ب- غير محدد النص: ويمكن كتابة نصوص طويلة دون تقيد بعدد من الأحرف أو الكلمات مثل الفيسبوك</a:t>
            </a:r>
            <a:r>
              <a:rPr lang="ar-SA" sz="2400" b="1" dirty="0"/>
              <a:t> </a:t>
            </a:r>
            <a:r>
              <a:rPr lang="ar-SA" sz="2400" dirty="0"/>
              <a:t>وماي سبيس و جوجل بلس و تاجد و نتلوج و</a:t>
            </a:r>
            <a:r>
              <a:rPr lang="en-US" sz="2400" dirty="0"/>
              <a:t>LinkedIn.</a:t>
            </a:r>
          </a:p>
          <a:p>
            <a:pPr marL="0" indent="0" algn="just">
              <a:buNone/>
            </a:pPr>
            <a:r>
              <a:rPr lang="ar-SA" sz="2400" dirty="0" smtClean="0"/>
              <a:t>6- </a:t>
            </a:r>
            <a:r>
              <a:rPr lang="ar-SA" sz="2400" dirty="0"/>
              <a:t>وفقا للمسئولية من المسئول عن موقع التواصل الاجتماعي فنجد أنها تقسم لقسمين.</a:t>
            </a:r>
            <a:endParaRPr lang="en-US" sz="2400" dirty="0"/>
          </a:p>
          <a:p>
            <a:pPr marL="0" indent="0" algn="just">
              <a:buNone/>
            </a:pPr>
            <a:r>
              <a:rPr lang="ar-SA" sz="2400" dirty="0"/>
              <a:t>أ- أفراد: مثل الفيسبوك و </a:t>
            </a:r>
            <a:r>
              <a:rPr lang="ar-SA" sz="2400" dirty="0" smtClean="0"/>
              <a:t>يوتيوب </a:t>
            </a:r>
            <a:r>
              <a:rPr lang="ar-SA" sz="2400" dirty="0"/>
              <a:t>و تاجد و</a:t>
            </a:r>
            <a:r>
              <a:rPr lang="en-US" sz="2400" dirty="0"/>
              <a:t> LinkedIn </a:t>
            </a:r>
            <a:r>
              <a:rPr lang="ar-SA" sz="2400" dirty="0"/>
              <a:t>و تويتر</a:t>
            </a:r>
            <a:r>
              <a:rPr lang="en-US" sz="2400" dirty="0"/>
              <a:t>.</a:t>
            </a:r>
          </a:p>
          <a:p>
            <a:pPr marL="0" indent="0" algn="just">
              <a:buNone/>
            </a:pPr>
            <a:r>
              <a:rPr lang="ar-SA" sz="2400" dirty="0"/>
              <a:t>ب- مؤسسات: جوجل بلس و ماي سبيس و فليكر</a:t>
            </a:r>
            <a:r>
              <a:rPr lang="en-US" sz="2400" dirty="0"/>
              <a:t>.</a:t>
            </a:r>
          </a:p>
          <a:p>
            <a:pPr marL="0" indent="0">
              <a:buNone/>
            </a:pPr>
            <a:endParaRPr lang="ar-IQ" dirty="0"/>
          </a:p>
        </p:txBody>
      </p:sp>
    </p:spTree>
    <p:custDataLst>
      <p:tags r:id="rId1"/>
    </p:custDataLst>
    <p:extLst>
      <p:ext uri="{BB962C8B-B14F-4D97-AF65-F5344CB8AC3E}">
        <p14:creationId xmlns:p14="http://schemas.microsoft.com/office/powerpoint/2010/main" val="3135061097"/>
      </p:ext>
    </p:extLst>
  </p:cSld>
  <p:clrMapOvr>
    <a:masterClrMapping/>
  </p:clrMapOvr>
  <mc:AlternateContent xmlns:mc="http://schemas.openxmlformats.org/markup-compatibility/2006" xmlns:p14="http://schemas.microsoft.com/office/powerpoint/2010/main">
    <mc:Choice Requires="p14">
      <p:transition spd="slow" p14:dur="2000" advTm="62109"/>
    </mc:Choice>
    <mc:Fallback xmlns="">
      <p:transition spd="slow" advTm="6210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z="4000" dirty="0"/>
              <a:t>شبكات</a:t>
            </a:r>
            <a:r>
              <a:rPr lang="ar-SA" sz="4000" dirty="0"/>
              <a:t> التواصل الاجتماعي</a:t>
            </a:r>
            <a:r>
              <a:rPr lang="ar-IQ" sz="4000" dirty="0"/>
              <a:t>/ </a:t>
            </a:r>
            <a:r>
              <a:rPr lang="ar-IQ" sz="4000" dirty="0" smtClean="0"/>
              <a:t>الاستخدامات</a:t>
            </a:r>
            <a:endParaRPr lang="ar-IQ" sz="4000" dirty="0"/>
          </a:p>
        </p:txBody>
      </p:sp>
      <p:sp>
        <p:nvSpPr>
          <p:cNvPr id="3" name="عنصر نائب للمحتوى 2"/>
          <p:cNvSpPr>
            <a:spLocks noGrp="1"/>
          </p:cNvSpPr>
          <p:nvPr>
            <p:ph idx="1"/>
          </p:nvPr>
        </p:nvSpPr>
        <p:spPr/>
        <p:txBody>
          <a:bodyPr/>
          <a:lstStyle/>
          <a:p>
            <a:pPr marL="0" indent="0">
              <a:buNone/>
            </a:pPr>
            <a:endParaRPr lang="en-US" dirty="0"/>
          </a:p>
          <a:p>
            <a:pPr marL="0" indent="0">
              <a:buNone/>
            </a:pPr>
            <a:r>
              <a:rPr lang="ar-SA" sz="2800" dirty="0" smtClean="0"/>
              <a:t>1-هي </a:t>
            </a:r>
            <a:r>
              <a:rPr lang="ar-SA" sz="2800" dirty="0"/>
              <a:t>وسيلة لنقل المعلومات وتداولها من مصدرها إلى المستفيدين</a:t>
            </a:r>
            <a:r>
              <a:rPr lang="en-US" sz="2800" dirty="0"/>
              <a:t>.</a:t>
            </a:r>
          </a:p>
          <a:p>
            <a:pPr marL="0" indent="0">
              <a:buNone/>
            </a:pPr>
            <a:r>
              <a:rPr lang="ar-SA" sz="2800" dirty="0" smtClean="0"/>
              <a:t>2- </a:t>
            </a:r>
            <a:r>
              <a:rPr lang="ar-SA" sz="2800" dirty="0"/>
              <a:t>وسيلة اتصال بين أفراد المجتمع وتبادل المعلومات والاتصال العلمي</a:t>
            </a:r>
            <a:r>
              <a:rPr lang="en-US" sz="2800" dirty="0"/>
              <a:t>.</a:t>
            </a:r>
          </a:p>
          <a:p>
            <a:pPr marL="0" indent="0">
              <a:buNone/>
            </a:pPr>
            <a:r>
              <a:rPr lang="ar-SA" sz="2800" dirty="0" smtClean="0"/>
              <a:t>3- </a:t>
            </a:r>
            <a:r>
              <a:rPr lang="ar-SA" sz="2800" dirty="0"/>
              <a:t>التعليم </a:t>
            </a:r>
            <a:r>
              <a:rPr lang="ar-SA" sz="2800" dirty="0" smtClean="0"/>
              <a:t>الالكتروني</a:t>
            </a:r>
          </a:p>
          <a:p>
            <a:pPr marL="0" indent="0">
              <a:buNone/>
            </a:pPr>
            <a:r>
              <a:rPr lang="ar-SA" sz="2800" dirty="0"/>
              <a:t>4</a:t>
            </a:r>
            <a:r>
              <a:rPr lang="en-US" sz="2800" dirty="0" smtClean="0"/>
              <a:t>- </a:t>
            </a:r>
            <a:r>
              <a:rPr lang="ar-SA" sz="2800" dirty="0"/>
              <a:t>التعارف والصداقة</a:t>
            </a:r>
            <a:endParaRPr lang="en-US" sz="2800" dirty="0"/>
          </a:p>
          <a:p>
            <a:pPr marL="0" indent="0">
              <a:buNone/>
            </a:pPr>
            <a:r>
              <a:rPr lang="ar-SA" sz="2800" dirty="0" smtClean="0"/>
              <a:t>5- </a:t>
            </a:r>
            <a:r>
              <a:rPr lang="ar-SA" sz="2800" dirty="0"/>
              <a:t>إنشاء شبكات للجهات والمؤسسات المختلفة</a:t>
            </a:r>
            <a:endParaRPr lang="ar-IQ" sz="2800" dirty="0"/>
          </a:p>
        </p:txBody>
      </p:sp>
    </p:spTree>
    <p:custDataLst>
      <p:tags r:id="rId1"/>
    </p:custDataLst>
    <p:extLst>
      <p:ext uri="{BB962C8B-B14F-4D97-AF65-F5344CB8AC3E}">
        <p14:creationId xmlns:p14="http://schemas.microsoft.com/office/powerpoint/2010/main" val="151838702"/>
      </p:ext>
    </p:extLst>
  </p:cSld>
  <p:clrMapOvr>
    <a:masterClrMapping/>
  </p:clrMapOvr>
  <mc:AlternateContent xmlns:mc="http://schemas.openxmlformats.org/markup-compatibility/2006" xmlns:p14="http://schemas.microsoft.com/office/powerpoint/2010/main">
    <mc:Choice Requires="p14">
      <p:transition spd="slow" p14:dur="2000" advTm="35862"/>
    </mc:Choice>
    <mc:Fallback xmlns="">
      <p:transition spd="slow" advTm="358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z="4000" dirty="0"/>
              <a:t>شبكات</a:t>
            </a:r>
            <a:r>
              <a:rPr lang="ar-SA" sz="4000" dirty="0"/>
              <a:t> التواصل الاجتماعي</a:t>
            </a:r>
            <a:r>
              <a:rPr lang="ar-IQ" sz="4000" dirty="0"/>
              <a:t>/ الاستخدامات</a:t>
            </a:r>
          </a:p>
        </p:txBody>
      </p:sp>
      <p:sp>
        <p:nvSpPr>
          <p:cNvPr id="3" name="عنصر نائب للمحتوى 2"/>
          <p:cNvSpPr>
            <a:spLocks noGrp="1"/>
          </p:cNvSpPr>
          <p:nvPr>
            <p:ph idx="1"/>
          </p:nvPr>
        </p:nvSpPr>
        <p:spPr/>
        <p:txBody>
          <a:bodyPr/>
          <a:lstStyle/>
          <a:p>
            <a:pPr marL="0" indent="0">
              <a:buNone/>
            </a:pPr>
            <a:r>
              <a:rPr lang="ar-IQ" sz="3200" dirty="0" smtClean="0"/>
              <a:t>6- </a:t>
            </a:r>
            <a:r>
              <a:rPr lang="ar-SA" sz="3200" dirty="0"/>
              <a:t>إنشاء مجموعات اهتمام</a:t>
            </a:r>
            <a:r>
              <a:rPr lang="en-US" sz="3200" dirty="0"/>
              <a:t>.</a:t>
            </a:r>
          </a:p>
          <a:p>
            <a:pPr marL="0" indent="0">
              <a:buNone/>
            </a:pPr>
            <a:r>
              <a:rPr lang="ar-SA" sz="3200" dirty="0" smtClean="0"/>
              <a:t>7- </a:t>
            </a:r>
            <a:r>
              <a:rPr lang="ar-SA" sz="3200" dirty="0"/>
              <a:t>إنشاء صفحات خاصة بالإفراد والجهات</a:t>
            </a:r>
            <a:r>
              <a:rPr lang="en-US" sz="3200" dirty="0"/>
              <a:t>.</a:t>
            </a:r>
          </a:p>
          <a:p>
            <a:pPr marL="0" indent="0">
              <a:buNone/>
            </a:pPr>
            <a:r>
              <a:rPr lang="ar-IQ" sz="3200" dirty="0" smtClean="0"/>
              <a:t>8- </a:t>
            </a:r>
            <a:r>
              <a:rPr lang="ar-SA" sz="3200" dirty="0"/>
              <a:t>البرمجيات المتوفرة داخل موقع التواصل الاجتماعي</a:t>
            </a:r>
            <a:endParaRPr lang="en-US" sz="3200" dirty="0"/>
          </a:p>
          <a:p>
            <a:pPr marL="0" indent="0">
              <a:buNone/>
            </a:pPr>
            <a:r>
              <a:rPr lang="ar-IQ" sz="3200" dirty="0" smtClean="0"/>
              <a:t>9- </a:t>
            </a:r>
            <a:r>
              <a:rPr lang="ar-SA" sz="3200" dirty="0"/>
              <a:t>استخدامات ترفيهية</a:t>
            </a:r>
            <a:r>
              <a:rPr lang="en-US" sz="3200" dirty="0"/>
              <a:t>.</a:t>
            </a:r>
          </a:p>
          <a:p>
            <a:pPr marL="0" indent="0">
              <a:buNone/>
            </a:pPr>
            <a:r>
              <a:rPr lang="ar-SA" sz="3200" dirty="0" smtClean="0"/>
              <a:t>10- </a:t>
            </a:r>
            <a:r>
              <a:rPr lang="ar-SA" sz="3200" dirty="0"/>
              <a:t>الدعاية و الإعلان</a:t>
            </a:r>
            <a:endParaRPr lang="en-US" sz="3200" dirty="0"/>
          </a:p>
          <a:p>
            <a:pPr marL="0" indent="0">
              <a:buNone/>
            </a:pPr>
            <a:endParaRPr lang="ar-IQ" dirty="0"/>
          </a:p>
        </p:txBody>
      </p:sp>
    </p:spTree>
    <p:custDataLst>
      <p:tags r:id="rId1"/>
    </p:custDataLst>
    <p:extLst>
      <p:ext uri="{BB962C8B-B14F-4D97-AF65-F5344CB8AC3E}">
        <p14:creationId xmlns:p14="http://schemas.microsoft.com/office/powerpoint/2010/main" val="2098894590"/>
      </p:ext>
    </p:extLst>
  </p:cSld>
  <p:clrMapOvr>
    <a:masterClrMapping/>
  </p:clrMapOvr>
  <mc:AlternateContent xmlns:mc="http://schemas.openxmlformats.org/markup-compatibility/2006" xmlns:p14="http://schemas.microsoft.com/office/powerpoint/2010/main">
    <mc:Choice Requires="p14">
      <p:transition spd="slow" p14:dur="2000" advTm="38455"/>
    </mc:Choice>
    <mc:Fallback xmlns="">
      <p:transition spd="slow" advTm="384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9"/>
</p:tagLst>
</file>

<file path=ppt/tags/tag10.xml><?xml version="1.0" encoding="utf-8"?>
<p:tagLst xmlns:a="http://schemas.openxmlformats.org/drawingml/2006/main" xmlns:r="http://schemas.openxmlformats.org/officeDocument/2006/relationships" xmlns:p="http://schemas.openxmlformats.org/presentationml/2006/main">
  <p:tag name="TIMING" val="|1"/>
</p:tagLst>
</file>

<file path=ppt/tags/tag11.xml><?xml version="1.0" encoding="utf-8"?>
<p:tagLst xmlns:a="http://schemas.openxmlformats.org/drawingml/2006/main" xmlns:r="http://schemas.openxmlformats.org/officeDocument/2006/relationships" xmlns:p="http://schemas.openxmlformats.org/presentationml/2006/main">
  <p:tag name="TIMING" val="|1.1"/>
</p:tagLst>
</file>

<file path=ppt/tags/tag12.xml><?xml version="1.0" encoding="utf-8"?>
<p:tagLst xmlns:a="http://schemas.openxmlformats.org/drawingml/2006/main" xmlns:r="http://schemas.openxmlformats.org/officeDocument/2006/relationships" xmlns:p="http://schemas.openxmlformats.org/presentationml/2006/main">
  <p:tag name="TIMING" val="|0.9"/>
</p:tagLst>
</file>

<file path=ppt/tags/tag13.xml><?xml version="1.0" encoding="utf-8"?>
<p:tagLst xmlns:a="http://schemas.openxmlformats.org/drawingml/2006/main" xmlns:r="http://schemas.openxmlformats.org/officeDocument/2006/relationships" xmlns:p="http://schemas.openxmlformats.org/presentationml/2006/main">
  <p:tag name="TIMING" val="|0.9"/>
</p:tagLst>
</file>

<file path=ppt/tags/tag14.xml><?xml version="1.0" encoding="utf-8"?>
<p:tagLst xmlns:a="http://schemas.openxmlformats.org/drawingml/2006/main" xmlns:r="http://schemas.openxmlformats.org/officeDocument/2006/relationships" xmlns:p="http://schemas.openxmlformats.org/presentationml/2006/main">
  <p:tag name="TIMING" val="|1.3"/>
</p:tagLst>
</file>

<file path=ppt/tags/tag15.xml><?xml version="1.0" encoding="utf-8"?>
<p:tagLst xmlns:a="http://schemas.openxmlformats.org/drawingml/2006/main" xmlns:r="http://schemas.openxmlformats.org/officeDocument/2006/relationships" xmlns:p="http://schemas.openxmlformats.org/presentationml/2006/main">
  <p:tag name="TIMING" val="|1"/>
</p:tagLst>
</file>

<file path=ppt/tags/tag16.xml><?xml version="1.0" encoding="utf-8"?>
<p:tagLst xmlns:a="http://schemas.openxmlformats.org/drawingml/2006/main" xmlns:r="http://schemas.openxmlformats.org/officeDocument/2006/relationships" xmlns:p="http://schemas.openxmlformats.org/presentationml/2006/main">
  <p:tag name="TIMING" val="|1.2"/>
</p:tagLst>
</file>

<file path=ppt/tags/tag17.xml><?xml version="1.0" encoding="utf-8"?>
<p:tagLst xmlns:a="http://schemas.openxmlformats.org/drawingml/2006/main" xmlns:r="http://schemas.openxmlformats.org/officeDocument/2006/relationships" xmlns:p="http://schemas.openxmlformats.org/presentationml/2006/main">
  <p:tag name="TIMING" val="|0.7"/>
</p:tagLst>
</file>

<file path=ppt/tags/tag18.xml><?xml version="1.0" encoding="utf-8"?>
<p:tagLst xmlns:a="http://schemas.openxmlformats.org/drawingml/2006/main" xmlns:r="http://schemas.openxmlformats.org/officeDocument/2006/relationships" xmlns:p="http://schemas.openxmlformats.org/presentationml/2006/main">
  <p:tag name="TIMING" val="|2.5"/>
</p:tagLst>
</file>

<file path=ppt/tags/tag19.xml><?xml version="1.0" encoding="utf-8"?>
<p:tagLst xmlns:a="http://schemas.openxmlformats.org/drawingml/2006/main" xmlns:r="http://schemas.openxmlformats.org/officeDocument/2006/relationships" xmlns:p="http://schemas.openxmlformats.org/presentationml/2006/main">
  <p:tag name="TIMING" val="|0.9"/>
</p:tagLst>
</file>

<file path=ppt/tags/tag2.xml><?xml version="1.0" encoding="utf-8"?>
<p:tagLst xmlns:a="http://schemas.openxmlformats.org/drawingml/2006/main" xmlns:r="http://schemas.openxmlformats.org/officeDocument/2006/relationships" xmlns:p="http://schemas.openxmlformats.org/presentationml/2006/main">
  <p:tag name="TIMING" val="|2.5"/>
</p:tagLst>
</file>

<file path=ppt/tags/tag3.xml><?xml version="1.0" encoding="utf-8"?>
<p:tagLst xmlns:a="http://schemas.openxmlformats.org/drawingml/2006/main" xmlns:r="http://schemas.openxmlformats.org/officeDocument/2006/relationships" xmlns:p="http://schemas.openxmlformats.org/presentationml/2006/main">
  <p:tag name="TIMING" val="|1"/>
</p:tagLst>
</file>

<file path=ppt/tags/tag4.xml><?xml version="1.0" encoding="utf-8"?>
<p:tagLst xmlns:a="http://schemas.openxmlformats.org/drawingml/2006/main" xmlns:r="http://schemas.openxmlformats.org/officeDocument/2006/relationships" xmlns:p="http://schemas.openxmlformats.org/presentationml/2006/main">
  <p:tag name="TIMING" val="|1.2"/>
</p:tagLst>
</file>

<file path=ppt/tags/tag5.xml><?xml version="1.0" encoding="utf-8"?>
<p:tagLst xmlns:a="http://schemas.openxmlformats.org/drawingml/2006/main" xmlns:r="http://schemas.openxmlformats.org/officeDocument/2006/relationships" xmlns:p="http://schemas.openxmlformats.org/presentationml/2006/main">
  <p:tag name="TIMING" val="|0.9"/>
</p:tagLst>
</file>

<file path=ppt/tags/tag6.xml><?xml version="1.0" encoding="utf-8"?>
<p:tagLst xmlns:a="http://schemas.openxmlformats.org/drawingml/2006/main" xmlns:r="http://schemas.openxmlformats.org/officeDocument/2006/relationships" xmlns:p="http://schemas.openxmlformats.org/presentationml/2006/main">
  <p:tag name="TIMING" val="|0.8"/>
</p:tagLst>
</file>

<file path=ppt/tags/tag7.xml><?xml version="1.0" encoding="utf-8"?>
<p:tagLst xmlns:a="http://schemas.openxmlformats.org/drawingml/2006/main" xmlns:r="http://schemas.openxmlformats.org/officeDocument/2006/relationships" xmlns:p="http://schemas.openxmlformats.org/presentationml/2006/main">
  <p:tag name="TIMING" val="|1"/>
</p:tagLst>
</file>

<file path=ppt/tags/tag8.xml><?xml version="1.0" encoding="utf-8"?>
<p:tagLst xmlns:a="http://schemas.openxmlformats.org/drawingml/2006/main" xmlns:r="http://schemas.openxmlformats.org/officeDocument/2006/relationships" xmlns:p="http://schemas.openxmlformats.org/presentationml/2006/main">
  <p:tag name="TIMING" val="|1.1"/>
</p:tagLst>
</file>

<file path=ppt/tags/tag9.xml><?xml version="1.0" encoding="utf-8"?>
<p:tagLst xmlns:a="http://schemas.openxmlformats.org/drawingml/2006/main" xmlns:r="http://schemas.openxmlformats.org/officeDocument/2006/relationships" xmlns:p="http://schemas.openxmlformats.org/presentationml/2006/main">
  <p:tag name="TIMING" val="|0.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التأليف الحر</Template>
  <TotalTime>86</TotalTime>
  <Words>928</Words>
  <Application>Microsoft Office PowerPoint</Application>
  <PresentationFormat>عرض على الشاشة (3:4)‏</PresentationFormat>
  <Paragraphs>72</Paragraphs>
  <Slides>19</Slides>
  <Notes>1</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أيون</vt:lpstr>
      <vt:lpstr>شبكات التواصل الاجتماعي</vt:lpstr>
      <vt:lpstr>شبكات التواصل الاجتماعي/ المفهوم</vt:lpstr>
      <vt:lpstr>شبكات التواصل الاجتماعي/ المفهوم</vt:lpstr>
      <vt:lpstr>شبكات التواصل الاجتماعي/ الأنواع</vt:lpstr>
      <vt:lpstr>شبكات التواصل الاجتماعي/ الأنواع</vt:lpstr>
      <vt:lpstr>شبكات التواصل الاجتماعي/ الأنواع</vt:lpstr>
      <vt:lpstr>شبكات التواصل الاجتماعي/ الأنواع</vt:lpstr>
      <vt:lpstr>شبكات التواصل الاجتماعي/ الاستخدامات</vt:lpstr>
      <vt:lpstr>شبكات التواصل الاجتماعي/ الاستخدامات</vt:lpstr>
      <vt:lpstr> اشهر شبكات التواصل الاجتماعي</vt:lpstr>
      <vt:lpstr>الفيسبوك/ التعريف</vt:lpstr>
      <vt:lpstr>الفيسبوك/ النشأة والتطور</vt:lpstr>
      <vt:lpstr>الفيسبوك/ النشأة والتطور</vt:lpstr>
      <vt:lpstr>الفيسبوك/ المميزات</vt:lpstr>
      <vt:lpstr>الفيسبوك/ المميزات</vt:lpstr>
      <vt:lpstr>الفيسبوك/ المميزات</vt:lpstr>
      <vt:lpstr>الفيسبوك/ المميزات</vt:lpstr>
      <vt:lpstr>الفيسبوك/ المميزات</vt:lpstr>
      <vt:lpstr>شكرا لكم  ونتمنى لكم السلامة والتوفيق في حياتكم العملية</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شبكات المعلومات</dc:title>
  <dc:creator>Dr.salman</dc:creator>
  <cp:lastModifiedBy>1BrotherCenter</cp:lastModifiedBy>
  <cp:revision>11</cp:revision>
  <dcterms:created xsi:type="dcterms:W3CDTF">2020-03-06T19:52:05Z</dcterms:created>
  <dcterms:modified xsi:type="dcterms:W3CDTF">2020-08-09T07:58:32Z</dcterms:modified>
</cp:coreProperties>
</file>